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5" r:id="rId2"/>
    <p:sldId id="287" r:id="rId3"/>
    <p:sldId id="256" r:id="rId4"/>
    <p:sldId id="257" r:id="rId5"/>
    <p:sldId id="272" r:id="rId6"/>
    <p:sldId id="259" r:id="rId7"/>
    <p:sldId id="260" r:id="rId8"/>
    <p:sldId id="268" r:id="rId9"/>
    <p:sldId id="281" r:id="rId10"/>
    <p:sldId id="276" r:id="rId11"/>
    <p:sldId id="282" r:id="rId12"/>
    <p:sldId id="277" r:id="rId13"/>
    <p:sldId id="261" r:id="rId14"/>
    <p:sldId id="278" r:id="rId15"/>
    <p:sldId id="284" r:id="rId16"/>
    <p:sldId id="279" r:id="rId17"/>
    <p:sldId id="280" r:id="rId18"/>
    <p:sldId id="26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meyer, Jill [VPEO]" initials="BJ[" lastIdx="6" clrIdx="0">
    <p:extLst>
      <p:ext uri="{19B8F6BF-5375-455C-9EA6-DF929625EA0E}">
        <p15:presenceInfo xmlns:p15="http://schemas.microsoft.com/office/powerpoint/2012/main" userId="S::jbrimey@iastate.edu::002c7fd3-2354-4d0f-a6ba-8671a76d9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931"/>
    <a:srgbClr val="BA0C28"/>
    <a:srgbClr val="F1AA48"/>
    <a:srgbClr val="C20A2C"/>
    <a:srgbClr val="898989"/>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09" autoAdjust="0"/>
    <p:restoredTop sz="67071" autoAdjust="0"/>
  </p:normalViewPr>
  <p:slideViewPr>
    <p:cSldViewPr snapToGrid="0">
      <p:cViewPr>
        <p:scale>
          <a:sx n="66" d="100"/>
          <a:sy n="66" d="100"/>
        </p:scale>
        <p:origin x="1602" y="93"/>
      </p:cViewPr>
      <p:guideLst>
        <p:guide orient="horz" pos="43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3" y="-10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DD7B93-3E46-9B4C-9A0C-418AA6FE8908}" type="datetimeFigureOut">
              <a:rPr lang="en-US" smtClean="0"/>
              <a:t>9/15/2022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A95C5-AB15-244F-AB29-F1B8578B4E8D}" type="slidenum">
              <a:rPr lang="en-US" smtClean="0"/>
              <a:t>‹#›</a:t>
            </a:fld>
            <a:endParaRPr lang="en-US"/>
          </a:p>
        </p:txBody>
      </p:sp>
    </p:spTree>
    <p:extLst>
      <p:ext uri="{BB962C8B-B14F-4D97-AF65-F5344CB8AC3E}">
        <p14:creationId xmlns:p14="http://schemas.microsoft.com/office/powerpoint/2010/main" val="1293459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55049-D844-9845-8CB7-1D8AB04A10BC}"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FE813-A473-7046-B669-DABB60778482}" type="slidenum">
              <a:rPr lang="en-US" smtClean="0"/>
              <a:pPr/>
              <a:t>‹#›</a:t>
            </a:fld>
            <a:endParaRPr lang="en-US"/>
          </a:p>
        </p:txBody>
      </p:sp>
    </p:spTree>
    <p:extLst>
      <p:ext uri="{BB962C8B-B14F-4D97-AF65-F5344CB8AC3E}">
        <p14:creationId xmlns:p14="http://schemas.microsoft.com/office/powerpoint/2010/main" val="1869656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ctr"/>
            <a:r>
              <a:rPr lang="en-US" sz="1200" kern="1200" dirty="0">
                <a:solidFill>
                  <a:schemeClr val="tx1"/>
                </a:solidFill>
                <a:effectLst/>
                <a:latin typeface="+mn-lt"/>
                <a:ea typeface="+mn-ea"/>
                <a:cs typeface="+mn-cs"/>
              </a:rPr>
              <a:t>Iowa State University is focused on educating the next generation.</a:t>
            </a:r>
          </a:p>
          <a:p>
            <a:pPr fontAlgn="ct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Iowa State University Extension and Outreach is very much a part of the university, but we have more of a singular focus – building a strong Iowa. </a:t>
            </a:r>
          </a:p>
          <a:p>
            <a:pPr fontAlgn="ct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We do this by connecting with Iowans in every county, sharing the research-based education, support, and resources of Iowa State University to make their families, farms, and businesses stronger. </a:t>
            </a:r>
          </a:p>
          <a:p>
            <a:pPr fontAlgn="ct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Because when you are strong, we all are strong.</a:t>
            </a:r>
          </a:p>
        </p:txBody>
      </p:sp>
      <p:sp>
        <p:nvSpPr>
          <p:cNvPr id="4" name="Slide Number Placeholder 3"/>
          <p:cNvSpPr>
            <a:spLocks noGrp="1"/>
          </p:cNvSpPr>
          <p:nvPr>
            <p:ph type="sldNum" sz="quarter" idx="10"/>
          </p:nvPr>
        </p:nvSpPr>
        <p:spPr/>
        <p:txBody>
          <a:bodyPr/>
          <a:lstStyle/>
          <a:p>
            <a:fld id="{B3CFE813-A473-7046-B669-DABB60778482}" type="slidenum">
              <a:rPr lang="en-US" smtClean="0"/>
              <a:pPr/>
              <a:t>3</a:t>
            </a:fld>
            <a:endParaRPr lang="en-US"/>
          </a:p>
        </p:txBody>
      </p:sp>
    </p:spTree>
    <p:extLst>
      <p:ext uri="{BB962C8B-B14F-4D97-AF65-F5344CB8AC3E}">
        <p14:creationId xmlns:p14="http://schemas.microsoft.com/office/powerpoint/2010/main" val="382760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FE813-A473-7046-B669-DABB60778482}" type="slidenum">
              <a:rPr lang="en-US" smtClean="0"/>
              <a:pPr/>
              <a:t>18</a:t>
            </a:fld>
            <a:endParaRPr lang="en-US"/>
          </a:p>
        </p:txBody>
      </p:sp>
    </p:spTree>
    <p:extLst>
      <p:ext uri="{BB962C8B-B14F-4D97-AF65-F5344CB8AC3E}">
        <p14:creationId xmlns:p14="http://schemas.microsoft.com/office/powerpoint/2010/main" val="352407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Iowa State University Extension and Outreach takes the university’s education and research</a:t>
            </a:r>
            <a:r>
              <a:rPr lang="en-US" sz="1200" kern="1200" baseline="0" dirty="0">
                <a:solidFill>
                  <a:schemeClr val="tx1"/>
                </a:solidFill>
                <a:effectLst/>
                <a:latin typeface="+mn-lt"/>
                <a:ea typeface="+mn-ea"/>
                <a:cs typeface="+mn-cs"/>
              </a:rPr>
              <a:t> to Iowans out into the communities where they live and work. That’s the </a:t>
            </a:r>
            <a:r>
              <a:rPr lang="en-US" sz="1200" kern="1200" dirty="0">
                <a:solidFill>
                  <a:schemeClr val="tx1"/>
                </a:solidFill>
                <a:effectLst/>
                <a:latin typeface="+mn-lt"/>
                <a:ea typeface="+mn-ea"/>
                <a:cs typeface="+mn-cs"/>
              </a:rPr>
              <a:t>land-grant mission – sharing Iowa State’s knowledge beyond campus borders.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all started in 1862, when President Abraham Lincoln signed the Morrill Act into law, offering the sale of acres of land to establish land-grant colleges to serve as “people’s colleges.”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Iowa pioneered the first statewide extension service in 1906, committing to actively transfer research and expertise to every corner of the state.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Pictured here is Professor Holden taking his corn short course on the road, via the “Seed Corn Gospel Train” – 50 stops, reaching about 30,000 Iowans.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3CFE813-A473-7046-B669-DABB60778482}" type="slidenum">
              <a:rPr lang="en-US" smtClean="0"/>
              <a:pPr/>
              <a:t>4</a:t>
            </a:fld>
            <a:endParaRPr lang="en-US"/>
          </a:p>
        </p:txBody>
      </p:sp>
    </p:spTree>
    <p:extLst>
      <p:ext uri="{BB962C8B-B14F-4D97-AF65-F5344CB8AC3E}">
        <p14:creationId xmlns:p14="http://schemas.microsoft.com/office/powerpoint/2010/main" val="415941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do in these 99 counties? This video may help explain it a bit more.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LINK to video: https://</a:t>
            </a:r>
            <a:r>
              <a:rPr lang="en-US" dirty="0" err="1"/>
              <a:t>youtu.be</a:t>
            </a:r>
            <a:r>
              <a:rPr lang="en-US" dirty="0"/>
              <a:t>/JryNcG3TIoI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click the graphic in presentation mode, and it will link to the video on YouTube)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B3CFE813-A473-7046-B669-DABB60778482}" type="slidenum">
              <a:rPr lang="en-US" smtClean="0"/>
              <a:pPr/>
              <a:t>5</a:t>
            </a:fld>
            <a:endParaRPr lang="en-US"/>
          </a:p>
        </p:txBody>
      </p:sp>
    </p:spTree>
    <p:extLst>
      <p:ext uri="{BB962C8B-B14F-4D97-AF65-F5344CB8AC3E}">
        <p14:creationId xmlns:p14="http://schemas.microsoft.com/office/powerpoint/2010/main" val="194467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you won’t see us on trains as much. We deliver that research-based education through offices located in each of our 99 counties – with TWO in </a:t>
            </a:r>
            <a:r>
              <a:rPr lang="en-US" sz="1200" kern="1200" baseline="0" dirty="0" err="1">
                <a:solidFill>
                  <a:schemeClr val="tx1"/>
                </a:solidFill>
                <a:effectLst/>
                <a:latin typeface="+mn-lt"/>
                <a:ea typeface="+mn-ea"/>
                <a:cs typeface="+mn-cs"/>
              </a:rPr>
              <a:t>Pottawatamie</a:t>
            </a:r>
            <a:r>
              <a:rPr lang="en-U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That’s 100 Extension and Outreach offices, comprising a community-based network to bring you and all Iowans access to Iowa State University research, education, support, and resources. This network is made possible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partnerships with federal, state, and county governments.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Who makes it happen? It</a:t>
            </a:r>
            <a:r>
              <a:rPr lang="en-US" sz="1200" kern="1200" baseline="0" dirty="0">
                <a:solidFill>
                  <a:schemeClr val="tx1"/>
                </a:solidFill>
                <a:effectLst/>
                <a:latin typeface="+mn-lt"/>
                <a:ea typeface="+mn-ea"/>
                <a:cs typeface="+mn-cs"/>
              </a:rPr>
              <a:t> is o</a:t>
            </a:r>
            <a:r>
              <a:rPr lang="en-US" sz="1200" kern="1200" dirty="0">
                <a:solidFill>
                  <a:schemeClr val="tx1"/>
                </a:solidFill>
                <a:effectLst/>
                <a:latin typeface="+mn-lt"/>
                <a:ea typeface="+mn-ea"/>
                <a:cs typeface="+mn-cs"/>
              </a:rPr>
              <a:t>ur people. </a:t>
            </a:r>
            <a:r>
              <a:rPr lang="en-US" sz="1200" kern="1200" baseline="0" dirty="0">
                <a:solidFill>
                  <a:schemeClr val="tx1"/>
                </a:solidFill>
                <a:effectLst/>
                <a:latin typeface="+mn-lt"/>
                <a:ea typeface="+mn-ea"/>
                <a:cs typeface="+mn-cs"/>
              </a:rPr>
              <a:t>On our 99-county campus, you’ll find: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1,200 staff and faculty, located on campus in Ames as well as throughout the counties</a:t>
            </a:r>
          </a:p>
          <a:p>
            <a:pPr marL="171450" lvl="0" indent="-171450">
              <a:buFont typeface="Arial" pitchFamily="34" charset="0"/>
              <a:buChar char="•"/>
            </a:pPr>
            <a:r>
              <a:rPr lang="en-US" sz="1200" kern="1200" dirty="0">
                <a:solidFill>
                  <a:schemeClr val="tx1"/>
                </a:solidFill>
                <a:effectLst/>
                <a:latin typeface="+mn-lt"/>
                <a:ea typeface="+mn-ea"/>
                <a:cs typeface="+mn-cs"/>
              </a:rPr>
              <a:t>900 elected county extension council members</a:t>
            </a:r>
          </a:p>
          <a:p>
            <a:pPr marL="171450" lvl="0" indent="-171450">
              <a:buFont typeface="Arial" pitchFamily="34" charset="0"/>
              <a:buChar char="•"/>
            </a:pPr>
            <a:r>
              <a:rPr lang="en-US" sz="1200" kern="1200" dirty="0">
                <a:solidFill>
                  <a:schemeClr val="tx1"/>
                </a:solidFill>
                <a:effectLst/>
                <a:latin typeface="+mn-lt"/>
                <a:ea typeface="+mn-ea"/>
                <a:cs typeface="+mn-cs"/>
              </a:rPr>
              <a:t>100 county extension offices</a:t>
            </a:r>
          </a:p>
          <a:p>
            <a:pPr marL="171450" lvl="0" indent="-171450">
              <a:buFont typeface="Arial" pitchFamily="34" charset="0"/>
              <a:buChar char="•"/>
            </a:pPr>
            <a:r>
              <a:rPr lang="en-US" sz="1200" kern="1200" dirty="0">
                <a:solidFill>
                  <a:schemeClr val="tx1"/>
                </a:solidFill>
                <a:effectLst/>
                <a:latin typeface="+mn-lt"/>
                <a:ea typeface="+mn-ea"/>
                <a:cs typeface="+mn-cs"/>
              </a:rPr>
              <a:t>Staff who are part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statewide hotlines </a:t>
            </a:r>
            <a:r>
              <a:rPr lang="en-US" sz="1200" kern="1200" baseline="0" dirty="0">
                <a:solidFill>
                  <a:schemeClr val="tx1"/>
                </a:solidFill>
                <a:effectLst/>
                <a:latin typeface="+mn-lt"/>
                <a:ea typeface="+mn-ea"/>
                <a:cs typeface="+mn-cs"/>
              </a:rPr>
              <a:t>where Iowans find answers to physical and mental health, family, home, financial, legal, and other questions.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CFE813-A473-7046-B669-DABB60778482}" type="slidenum">
              <a:rPr lang="en-US" smtClean="0"/>
              <a:pPr/>
              <a:t>6</a:t>
            </a:fld>
            <a:endParaRPr lang="en-US"/>
          </a:p>
        </p:txBody>
      </p:sp>
    </p:spTree>
    <p:extLst>
      <p:ext uri="{BB962C8B-B14F-4D97-AF65-F5344CB8AC3E}">
        <p14:creationId xmlns:p14="http://schemas.microsoft.com/office/powerpoint/2010/main" val="127125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connect YOU  with Iowa State University’s academic programs and scientists in many ways. </a:t>
            </a:r>
          </a:p>
          <a:p>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a:solidFill>
                  <a:schemeClr val="tx1"/>
                </a:solidFill>
                <a:latin typeface="+mn-lt"/>
                <a:ea typeface="+mn-ea"/>
                <a:cs typeface="+mn-cs"/>
              </a:rPr>
              <a:t>Each year more than a million people benefit from Extension and Outreach educational programs.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Millions more access our websites and online educational materials and courses </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More than 100,000 youth participate in 4-H programs. That’s one in every five Iowa youth.</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In addition, more than 8,000 Iowans volunteer with us, increasing our reach throughout the state.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Hotline support includes Iowa Concern and Iowa 2-1-1 – available 24/7</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We focus on specific issues and provide educational programs</a:t>
            </a:r>
            <a:r>
              <a:rPr lang="en-US" sz="1200" b="0" i="0" u="none" strike="noStrike"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that are </a:t>
            </a:r>
            <a:r>
              <a:rPr lang="en-US" sz="1200" strike="noStrike" kern="1200" dirty="0">
                <a:solidFill>
                  <a:schemeClr val="tx1"/>
                </a:solidFill>
                <a:effectLst/>
                <a:latin typeface="+mn-lt"/>
                <a:ea typeface="+mn-ea"/>
                <a:cs typeface="+mn-cs"/>
              </a:rPr>
              <a:t>relevant, needs-driven, and have the potential to make</a:t>
            </a:r>
            <a:r>
              <a:rPr lang="en-US" sz="1200" strike="noStrike" kern="1200" baseline="0" dirty="0">
                <a:solidFill>
                  <a:schemeClr val="tx1"/>
                </a:solidFill>
                <a:effectLst/>
                <a:latin typeface="+mn-lt"/>
                <a:ea typeface="+mn-ea"/>
                <a:cs typeface="+mn-cs"/>
              </a:rPr>
              <a:t> a significant difference to Iowans.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CFE813-A473-7046-B669-DABB60778482}" type="slidenum">
              <a:rPr lang="en-US" smtClean="0"/>
              <a:pPr/>
              <a:t>7</a:t>
            </a:fld>
            <a:endParaRPr lang="en-US"/>
          </a:p>
        </p:txBody>
      </p:sp>
    </p:spTree>
    <p:extLst>
      <p:ext uri="{BB962C8B-B14F-4D97-AF65-F5344CB8AC3E}">
        <p14:creationId xmlns:p14="http://schemas.microsoft.com/office/powerpoint/2010/main" val="363994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a:spcAft>
                <a:spcPts val="400"/>
              </a:spcAft>
            </a:pPr>
            <a:r>
              <a:rPr lang="en-US" sz="1200" kern="1200" dirty="0">
                <a:solidFill>
                  <a:schemeClr val="tx1"/>
                </a:solidFill>
                <a:effectLst/>
                <a:latin typeface="+mn-lt"/>
                <a:ea typeface="+mn-ea"/>
                <a:cs typeface="+mn-cs"/>
              </a:rPr>
              <a:t>ISU Extension and Outreach provides research-based education and engages Iowans in solving today’s problems and preparing for a thriving future. Through our four program areas, we are building a strong Iowa.</a:t>
            </a:r>
          </a:p>
          <a:p>
            <a:pPr marL="171450" indent="-171450">
              <a:spcAft>
                <a:spcPts val="400"/>
              </a:spcAft>
              <a:buFont typeface="Arial" panose="020B0604020202020204" pitchFamily="34" charset="0"/>
              <a:buChar char="•"/>
            </a:pPr>
            <a:r>
              <a:rPr lang="en-US" dirty="0"/>
              <a:t>Farmers, policy makers, regulators, and agribusiness professionals participate in </a:t>
            </a:r>
            <a:r>
              <a:rPr lang="en-US" b="1" dirty="0"/>
              <a:t>Agriculture and Natural Resources </a:t>
            </a:r>
            <a:r>
              <a:rPr lang="en-US" dirty="0"/>
              <a:t>learning opportunities. They gain research-based education to inform their decisions, which leads to a sustainable agriculture and environment. </a:t>
            </a:r>
          </a:p>
          <a:p>
            <a:pPr marL="171450" indent="-171450">
              <a:spcAft>
                <a:spcPts val="400"/>
              </a:spcAft>
              <a:buFont typeface="Arial" panose="020B0604020202020204" pitchFamily="34" charset="0"/>
              <a:buChar char="•"/>
            </a:pPr>
            <a:r>
              <a:rPr lang="en-US" sz="1200" b="1" kern="1200" dirty="0">
                <a:solidFill>
                  <a:schemeClr val="tx1"/>
                </a:solidFill>
                <a:effectLst/>
                <a:latin typeface="+mn-lt"/>
                <a:ea typeface="+mn-ea"/>
                <a:cs typeface="+mn-cs"/>
              </a:rPr>
              <a:t>Community and Economic Development</a:t>
            </a:r>
            <a:r>
              <a:rPr lang="en-US" sz="1200" kern="1200" dirty="0">
                <a:solidFill>
                  <a:schemeClr val="tx1"/>
                </a:solidFill>
                <a:effectLst/>
                <a:latin typeface="+mn-lt"/>
                <a:ea typeface="+mn-ea"/>
                <a:cs typeface="+mn-cs"/>
              </a:rPr>
              <a:t> </a:t>
            </a:r>
            <a:r>
              <a:rPr lang="en-US" dirty="0"/>
              <a:t>specialists provide skills training for community leaders, local government officials, business owners, entrepreneurs, and volunteers. </a:t>
            </a:r>
            <a:endParaRPr lang="en-US" sz="1200" kern="1200" dirty="0">
              <a:solidFill>
                <a:schemeClr val="tx1"/>
              </a:solidFill>
              <a:effectLst/>
              <a:latin typeface="+mn-lt"/>
              <a:ea typeface="+mn-ea"/>
              <a:cs typeface="+mn-cs"/>
            </a:endParaRPr>
          </a:p>
          <a:p>
            <a:pPr marL="171450" indent="-171450">
              <a:spcAft>
                <a:spcPts val="400"/>
              </a:spcAft>
              <a:buFont typeface="Arial" panose="020B0604020202020204" pitchFamily="34" charset="0"/>
              <a:buChar char="•"/>
            </a:pPr>
            <a:r>
              <a:rPr lang="en-US" sz="1200" kern="1200" dirty="0">
                <a:solidFill>
                  <a:schemeClr val="tx1"/>
                </a:solidFill>
                <a:effectLst/>
                <a:latin typeface="+mn-lt"/>
                <a:ea typeface="+mn-ea"/>
                <a:cs typeface="+mn-cs"/>
              </a:rPr>
              <a:t>Our </a:t>
            </a:r>
            <a:r>
              <a:rPr lang="en-US" sz="1200" b="1" kern="1200" dirty="0">
                <a:solidFill>
                  <a:schemeClr val="tx1"/>
                </a:solidFill>
                <a:effectLst/>
                <a:latin typeface="+mn-lt"/>
                <a:ea typeface="+mn-ea"/>
                <a:cs typeface="+mn-cs"/>
              </a:rPr>
              <a:t>Human Sciences </a:t>
            </a:r>
            <a:r>
              <a:rPr lang="en-US" sz="1200" kern="1200" dirty="0">
                <a:solidFill>
                  <a:schemeClr val="tx1"/>
                </a:solidFill>
                <a:effectLst/>
                <a:latin typeface="+mn-lt"/>
                <a:ea typeface="+mn-ea"/>
                <a:cs typeface="+mn-cs"/>
              </a:rPr>
              <a:t>programs help Iowans throughout their lifetimes to build strong relationships, families, and communities … with education related to family, food, and finance, and focused on well-being.</a:t>
            </a:r>
          </a:p>
          <a:p>
            <a:pPr marL="171450" indent="-171450">
              <a:spcAft>
                <a:spcPts val="400"/>
              </a:spcAft>
              <a:buFont typeface="Arial" panose="020B0604020202020204" pitchFamily="34" charset="0"/>
              <a:buChar char="•"/>
            </a:pPr>
            <a:r>
              <a:rPr lang="en-US" b="1" dirty="0"/>
              <a:t>4-H</a:t>
            </a:r>
            <a:r>
              <a:rPr lang="en-US" dirty="0"/>
              <a:t> </a:t>
            </a:r>
            <a:r>
              <a:rPr lang="en-US" b="1" dirty="0"/>
              <a:t>Youth Development </a:t>
            </a:r>
            <a:r>
              <a:rPr lang="en-US" dirty="0"/>
              <a:t>engages Iowa youth in educational experiences on the Iowa State campus and in their counties, helping young people build STEM, communication, leadership, and other skills. They will be ready to pursue higher education and careers and become Iowa’s next generation of leaders. </a:t>
            </a:r>
          </a:p>
          <a:p>
            <a:endParaRPr lang="en-US" dirty="0"/>
          </a:p>
        </p:txBody>
      </p:sp>
      <p:sp>
        <p:nvSpPr>
          <p:cNvPr id="4" name="Slide Number Placeholder 3"/>
          <p:cNvSpPr>
            <a:spLocks noGrp="1"/>
          </p:cNvSpPr>
          <p:nvPr>
            <p:ph type="sldNum" sz="quarter" idx="10"/>
          </p:nvPr>
        </p:nvSpPr>
        <p:spPr/>
        <p:txBody>
          <a:bodyPr/>
          <a:lstStyle/>
          <a:p>
            <a:fld id="{B3CFE813-A473-7046-B669-DABB60778482}" type="slidenum">
              <a:rPr lang="en-US" smtClean="0"/>
              <a:pPr/>
              <a:t>8</a:t>
            </a:fld>
            <a:endParaRPr lang="en-US"/>
          </a:p>
        </p:txBody>
      </p:sp>
    </p:spTree>
    <p:extLst>
      <p:ext uri="{BB962C8B-B14F-4D97-AF65-F5344CB8AC3E}">
        <p14:creationId xmlns:p14="http://schemas.microsoft.com/office/powerpoint/2010/main" val="18877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FE813-A473-7046-B669-DABB60778482}" type="slidenum">
              <a:rPr lang="en-US" smtClean="0"/>
              <a:pPr/>
              <a:t>11</a:t>
            </a:fld>
            <a:endParaRPr lang="en-US"/>
          </a:p>
        </p:txBody>
      </p:sp>
    </p:spTree>
    <p:extLst>
      <p:ext uri="{BB962C8B-B14F-4D97-AF65-F5344CB8AC3E}">
        <p14:creationId xmlns:p14="http://schemas.microsoft.com/office/powerpoint/2010/main" val="47859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FE813-A473-7046-B669-DABB60778482}" type="slidenum">
              <a:rPr lang="en-US" smtClean="0"/>
              <a:pPr/>
              <a:t>13</a:t>
            </a:fld>
            <a:endParaRPr lang="en-US"/>
          </a:p>
        </p:txBody>
      </p:sp>
    </p:spTree>
    <p:extLst>
      <p:ext uri="{BB962C8B-B14F-4D97-AF65-F5344CB8AC3E}">
        <p14:creationId xmlns:p14="http://schemas.microsoft.com/office/powerpoint/2010/main" val="384991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FE813-A473-7046-B669-DABB60778482}" type="slidenum">
              <a:rPr lang="en-US" smtClean="0"/>
              <a:pPr/>
              <a:t>14</a:t>
            </a:fld>
            <a:endParaRPr lang="en-US"/>
          </a:p>
        </p:txBody>
      </p:sp>
    </p:spTree>
    <p:extLst>
      <p:ext uri="{BB962C8B-B14F-4D97-AF65-F5344CB8AC3E}">
        <p14:creationId xmlns:p14="http://schemas.microsoft.com/office/powerpoint/2010/main" val="3008600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538476-3982-F348-BEBE-486677E7EBB1}"/>
              </a:ext>
            </a:extLst>
          </p:cNvPr>
          <p:cNvSpPr/>
          <p:nvPr userDrawn="1"/>
        </p:nvSpPr>
        <p:spPr>
          <a:xfrm>
            <a:off x="0" y="0"/>
            <a:ext cx="9144000" cy="5143500"/>
          </a:xfrm>
          <a:prstGeom prst="rect">
            <a:avLst/>
          </a:prstGeom>
          <a:solidFill>
            <a:srgbClr val="DA1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19"/>
            <a:ext cx="7772400" cy="1102519"/>
          </a:xfrm>
        </p:spPr>
        <p:txBody>
          <a:bodyPr/>
          <a:lstStyle>
            <a:lvl1pPr algn="ct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ISUEO_WordmarkWHT-01-01.png">
            <a:extLst>
              <a:ext uri="{FF2B5EF4-FFF2-40B4-BE49-F238E27FC236}">
                <a16:creationId xmlns:a16="http://schemas.microsoft.com/office/drawing/2014/main" id="{B1888515-8EEE-7246-874A-6FF1F721E8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4734" y="4603750"/>
            <a:ext cx="2633211" cy="381457"/>
          </a:xfrm>
          <a:prstGeom prst="rect">
            <a:avLst/>
          </a:prstGeom>
          <a:noFill/>
          <a:ln>
            <a:noFill/>
          </a:ln>
        </p:spPr>
      </p:pic>
      <p:cxnSp>
        <p:nvCxnSpPr>
          <p:cNvPr id="7" name="Straight Connector 6">
            <a:extLst>
              <a:ext uri="{FF2B5EF4-FFF2-40B4-BE49-F238E27FC236}">
                <a16:creationId xmlns:a16="http://schemas.microsoft.com/office/drawing/2014/main" id="{95DFD6C7-817E-7F4F-9ADB-F2C383232980}"/>
              </a:ext>
            </a:extLst>
          </p:cNvPr>
          <p:cNvCxnSpPr>
            <a:cxnSpLocks/>
          </p:cNvCxnSpPr>
          <p:nvPr userDrawn="1"/>
        </p:nvCxnSpPr>
        <p:spPr>
          <a:xfrm flipH="1">
            <a:off x="638176" y="2700338"/>
            <a:ext cx="7853362" cy="0"/>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080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080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4570D310-8C36-5247-817B-88673C97D38A}"/>
              </a:ext>
            </a:extLst>
          </p:cNvPr>
          <p:cNvCxnSpPr>
            <a:cxnSpLocks/>
          </p:cNvCxnSpPr>
          <p:nvPr userDrawn="1"/>
        </p:nvCxnSpPr>
        <p:spPr>
          <a:xfrm flipH="1">
            <a:off x="194733" y="1063229"/>
            <a:ext cx="8725429" cy="3174"/>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734" y="1200151"/>
            <a:ext cx="4301066"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28625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C6DE982-1378-A445-A9C9-4AEDD270CA01}"/>
              </a:ext>
            </a:extLst>
          </p:cNvPr>
          <p:cNvCxnSpPr>
            <a:cxnSpLocks/>
          </p:cNvCxnSpPr>
          <p:nvPr userDrawn="1"/>
        </p:nvCxnSpPr>
        <p:spPr>
          <a:xfrm flipH="1">
            <a:off x="194733" y="1063229"/>
            <a:ext cx="8725429" cy="3174"/>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4734" y="1151335"/>
            <a:ext cx="430265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4734" y="1631157"/>
            <a:ext cx="4302654" cy="27122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28942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7"/>
            <a:ext cx="4289424" cy="27122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75F1113-A554-B342-AC7C-FB9618BA8D66}"/>
              </a:ext>
            </a:extLst>
          </p:cNvPr>
          <p:cNvCxnSpPr>
            <a:cxnSpLocks/>
          </p:cNvCxnSpPr>
          <p:nvPr userDrawn="1"/>
        </p:nvCxnSpPr>
        <p:spPr>
          <a:xfrm flipH="1">
            <a:off x="194733" y="1063229"/>
            <a:ext cx="8725429" cy="3174"/>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18E3EDCA-2D46-E043-BDE7-39606C7DFF11}"/>
              </a:ext>
            </a:extLst>
          </p:cNvPr>
          <p:cNvCxnSpPr>
            <a:cxnSpLocks/>
          </p:cNvCxnSpPr>
          <p:nvPr userDrawn="1"/>
        </p:nvCxnSpPr>
        <p:spPr>
          <a:xfrm flipH="1">
            <a:off x="194733" y="1063229"/>
            <a:ext cx="8725429" cy="3174"/>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839" y="204787"/>
            <a:ext cx="3241676" cy="871538"/>
          </a:xfr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49" y="204788"/>
            <a:ext cx="5345111" cy="4081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3839" y="1311012"/>
            <a:ext cx="3241676" cy="2975239"/>
          </a:xfrm>
        </p:spPr>
        <p:txBody>
          <a:bodyPr>
            <a:normAutofit/>
          </a:bodyPr>
          <a:lstStyle>
            <a:lvl1pPr marL="228600" indent="-228600">
              <a:spcBef>
                <a:spcPts val="600"/>
              </a:spcBef>
              <a:buFont typeface="Arial" panose="020B0604020202020204" pitchFamily="34"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307D0D2D-76B8-E24C-AC09-39CE68D8339D}"/>
              </a:ext>
            </a:extLst>
          </p:cNvPr>
          <p:cNvCxnSpPr>
            <a:cxnSpLocks/>
          </p:cNvCxnSpPr>
          <p:nvPr userDrawn="1"/>
        </p:nvCxnSpPr>
        <p:spPr>
          <a:xfrm flipH="1">
            <a:off x="194734" y="1160039"/>
            <a:ext cx="3270781" cy="0"/>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321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23058A0-3E2C-A84E-9290-3DDC1C11F3FC}"/>
              </a:ext>
            </a:extLst>
          </p:cNvPr>
          <p:cNvCxnSpPr>
            <a:cxnSpLocks/>
          </p:cNvCxnSpPr>
          <p:nvPr userDrawn="1"/>
        </p:nvCxnSpPr>
        <p:spPr>
          <a:xfrm flipH="1">
            <a:off x="194733" y="1063229"/>
            <a:ext cx="8725429" cy="3174"/>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457700"/>
            <a:ext cx="9144000" cy="685800"/>
          </a:xfrm>
          <a:prstGeom prst="rect">
            <a:avLst/>
          </a:prstGeom>
          <a:solidFill>
            <a:srgbClr val="DA1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734" y="205979"/>
            <a:ext cx="8739716" cy="857250"/>
          </a:xfrm>
          <a:prstGeom prst="rect">
            <a:avLst/>
          </a:prstGeom>
        </p:spPr>
        <p:txBody>
          <a:bodyPr vert="horz" lIns="91440" tIns="45720" rIns="91440" bIns="45720" rtlCol="0" anchor="ctr">
            <a:noAutofit/>
          </a:bodyPr>
          <a:lstStyle/>
          <a:p>
            <a:r>
              <a:rPr lang="en-US" dirty="0"/>
              <a:t>Click to edit title style</a:t>
            </a:r>
          </a:p>
        </p:txBody>
      </p:sp>
      <p:sp>
        <p:nvSpPr>
          <p:cNvPr id="3" name="Text Placeholder 2"/>
          <p:cNvSpPr>
            <a:spLocks noGrp="1"/>
          </p:cNvSpPr>
          <p:nvPr>
            <p:ph type="body" idx="1"/>
          </p:nvPr>
        </p:nvSpPr>
        <p:spPr>
          <a:xfrm>
            <a:off x="194733" y="1200151"/>
            <a:ext cx="8725429"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descr="ISUEO_WordmarkWHT-01-01.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94734" y="4603750"/>
            <a:ext cx="2633211" cy="38145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ogTBElzMo5Y?feature=oembed"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26" Type="http://schemas.openxmlformats.org/officeDocument/2006/relationships/image" Target="../media/image52.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42.svg"/><Relationship Id="rId20" Type="http://schemas.openxmlformats.org/officeDocument/2006/relationships/image" Target="../media/image46.svg"/><Relationship Id="rId29"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7.png"/><Relationship Id="rId24"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sv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 Id="rId27" Type="http://schemas.openxmlformats.org/officeDocument/2006/relationships/image" Target="../media/image53.png"/><Relationship Id="rId30" Type="http://schemas.openxmlformats.org/officeDocument/2006/relationships/image" Target="../media/image56.sv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2" Type="http://schemas.openxmlformats.org/officeDocument/2006/relationships/image" Target="../media/image59.jf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sdnelson@iastat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extension.iastate.edu/diversity/ext" TargetMode="External"/><Relationship Id="rId4" Type="http://schemas.openxmlformats.org/officeDocument/2006/relationships/hyperlink" Target="mailto:agroff@ia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hyperlink" Target="https://youtu.be/JryNcG3TIo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407F-B67B-4046-A554-8A33D38C208A}"/>
              </a:ext>
            </a:extLst>
          </p:cNvPr>
          <p:cNvSpPr>
            <a:spLocks noGrp="1"/>
          </p:cNvSpPr>
          <p:nvPr>
            <p:ph type="ctrTitle"/>
          </p:nvPr>
        </p:nvSpPr>
        <p:spPr>
          <a:xfrm>
            <a:off x="685800" y="1126331"/>
            <a:ext cx="7772400" cy="1102519"/>
          </a:xfrm>
        </p:spPr>
        <p:txBody>
          <a:bodyPr/>
          <a:lstStyle/>
          <a:p>
            <a:r>
              <a:rPr lang="en-US" dirty="0"/>
              <a:t>Iowa State University Extension and Outreach: State Science and Technology Fair of Iowa</a:t>
            </a:r>
          </a:p>
        </p:txBody>
      </p:sp>
      <p:sp>
        <p:nvSpPr>
          <p:cNvPr id="3" name="Subtitle 2">
            <a:extLst>
              <a:ext uri="{FF2B5EF4-FFF2-40B4-BE49-F238E27FC236}">
                <a16:creationId xmlns:a16="http://schemas.microsoft.com/office/drawing/2014/main" id="{9BBEACE2-1C27-482D-9729-ADA6DE576C05}"/>
              </a:ext>
            </a:extLst>
          </p:cNvPr>
          <p:cNvSpPr>
            <a:spLocks noGrp="1"/>
          </p:cNvSpPr>
          <p:nvPr>
            <p:ph type="subTitle" idx="1"/>
          </p:nvPr>
        </p:nvSpPr>
        <p:spPr/>
        <p:txBody>
          <a:bodyPr/>
          <a:lstStyle/>
          <a:p>
            <a:r>
              <a:rPr lang="en-US" dirty="0"/>
              <a:t>Future Ready Iowa Summit 2022</a:t>
            </a:r>
          </a:p>
          <a:p>
            <a:endParaRPr lang="en-US" dirty="0"/>
          </a:p>
        </p:txBody>
      </p:sp>
    </p:spTree>
    <p:extLst>
      <p:ext uri="{BB962C8B-B14F-4D97-AF65-F5344CB8AC3E}">
        <p14:creationId xmlns:p14="http://schemas.microsoft.com/office/powerpoint/2010/main" val="306585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CBDA-7F14-4B67-98D5-0FACC935C7DE}"/>
              </a:ext>
            </a:extLst>
          </p:cNvPr>
          <p:cNvSpPr>
            <a:spLocks noGrp="1"/>
          </p:cNvSpPr>
          <p:nvPr>
            <p:ph type="ctrTitle"/>
          </p:nvPr>
        </p:nvSpPr>
        <p:spPr>
          <a:xfrm>
            <a:off x="1408651" y="257332"/>
            <a:ext cx="6593681" cy="1551413"/>
          </a:xfrm>
        </p:spPr>
        <p:txBody>
          <a:bodyPr>
            <a:noAutofit/>
          </a:bodyPr>
          <a:lstStyle/>
          <a:p>
            <a:pPr algn="ctr"/>
            <a:br>
              <a:rPr lang="en-US" sz="4500" dirty="0">
                <a:effectLst>
                  <a:outerShdw blurRad="38100" dist="38100" dir="2700000" algn="tl">
                    <a:srgbClr val="000000">
                      <a:alpha val="43137"/>
                    </a:srgbClr>
                  </a:outerShdw>
                </a:effectLst>
                <a:latin typeface="Bahnschrift Light SemiCondensed" panose="020B0502040204020203" pitchFamily="34" charset="0"/>
                <a:ea typeface="ＭＳ Ｐゴシック" charset="0"/>
                <a:cs typeface="ＭＳ Ｐゴシック" charset="0"/>
              </a:rPr>
            </a:br>
            <a:r>
              <a:rPr lang="en-US" sz="4500" dirty="0">
                <a:effectLst>
                  <a:outerShdw blurRad="38100" dist="38100" dir="2700000" algn="tl">
                    <a:srgbClr val="000000">
                      <a:alpha val="43137"/>
                    </a:srgbClr>
                  </a:outerShdw>
                </a:effectLst>
                <a:latin typeface="Bahnschrift Light SemiCondensed" panose="020B0502040204020203" pitchFamily="34" charset="0"/>
                <a:ea typeface="ＭＳ Ｐゴシック" charset="0"/>
                <a:cs typeface="ＭＳ Ｐゴシック" charset="0"/>
              </a:rPr>
              <a:t>State Science &amp; Technology Fair of Iowa </a:t>
            </a:r>
            <a:endParaRPr lang="en-US" sz="45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9B6B583-1B66-4CE6-A19C-466622CC5ED7}"/>
              </a:ext>
            </a:extLst>
          </p:cNvPr>
          <p:cNvSpPr>
            <a:spLocks noGrp="1"/>
          </p:cNvSpPr>
          <p:nvPr>
            <p:ph type="subTitle" idx="1"/>
          </p:nvPr>
        </p:nvSpPr>
        <p:spPr>
          <a:xfrm>
            <a:off x="2590143" y="3263164"/>
            <a:ext cx="4094343" cy="1241822"/>
          </a:xfrm>
        </p:spPr>
        <p:txBody>
          <a:bodyPr>
            <a:normAutofit/>
          </a:bodyPr>
          <a:lstStyle/>
          <a:p>
            <a:pPr eaLnBrk="1" hangingPunct="1">
              <a:buFont typeface="Wingdings" charset="0"/>
              <a:buNone/>
              <a:defRPr/>
            </a:pPr>
            <a:r>
              <a:rPr lang="en-US" sz="2700" b="1"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March 30</a:t>
            </a:r>
            <a:r>
              <a:rPr lang="en-US" sz="2700" b="1" baseline="30000"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th</a:t>
            </a:r>
            <a:r>
              <a:rPr lang="en-US" sz="2700" b="1"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 &amp; 31</a:t>
            </a:r>
            <a:r>
              <a:rPr lang="en-US" sz="2700" b="1" baseline="30000"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st</a:t>
            </a:r>
            <a:r>
              <a:rPr lang="en-US" sz="2700" b="1"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 2023</a:t>
            </a:r>
          </a:p>
          <a:p>
            <a:pPr eaLnBrk="1" hangingPunct="1">
              <a:buFont typeface="Wingdings" charset="0"/>
              <a:buNone/>
              <a:defRPr/>
            </a:pPr>
            <a:r>
              <a:rPr lang="en-US" sz="2700" b="1" dirty="0">
                <a:solidFill>
                  <a:srgbClr val="FFC000"/>
                </a:solidFill>
                <a:effectLst>
                  <a:outerShdw blurRad="38100" dist="38100" dir="2700000" algn="tl">
                    <a:srgbClr val="000000">
                      <a:alpha val="43137"/>
                    </a:srgbClr>
                  </a:outerShdw>
                </a:effectLst>
                <a:latin typeface="Bahnschrift SemiLight SemiConde" panose="020B0502040204020203" pitchFamily="34" charset="0"/>
                <a:ea typeface="ＭＳ Ｐゴシック" charset="0"/>
                <a:cs typeface="ＭＳ Ｐゴシック" charset="0"/>
              </a:rPr>
              <a:t>Hilton Coliseum, Ames</a:t>
            </a:r>
          </a:p>
        </p:txBody>
      </p:sp>
      <p:pic>
        <p:nvPicPr>
          <p:cNvPr id="5" name="Picture 4" descr="Text, logo&#10;&#10;Description automatically generated">
            <a:extLst>
              <a:ext uri="{FF2B5EF4-FFF2-40B4-BE49-F238E27FC236}">
                <a16:creationId xmlns:a16="http://schemas.microsoft.com/office/drawing/2014/main" id="{E1703B55-79F3-47CC-A098-1E2F4B754D60}"/>
              </a:ext>
            </a:extLst>
          </p:cNvPr>
          <p:cNvPicPr>
            <a:picLocks noChangeAspect="1"/>
          </p:cNvPicPr>
          <p:nvPr/>
        </p:nvPicPr>
        <p:blipFill>
          <a:blip r:embed="rId2"/>
          <a:stretch>
            <a:fillRect/>
          </a:stretch>
        </p:blipFill>
        <p:spPr>
          <a:xfrm>
            <a:off x="6619171" y="1711751"/>
            <a:ext cx="1517092" cy="1719998"/>
          </a:xfrm>
          <a:prstGeom prst="rect">
            <a:avLst/>
          </a:prstGeom>
        </p:spPr>
      </p:pic>
      <p:pic>
        <p:nvPicPr>
          <p:cNvPr id="12" name="Picture 11" descr="Diagram&#10;&#10;Description automatically generated with low confidence">
            <a:extLst>
              <a:ext uri="{FF2B5EF4-FFF2-40B4-BE49-F238E27FC236}">
                <a16:creationId xmlns:a16="http://schemas.microsoft.com/office/drawing/2014/main" id="{8D574E3B-94D9-4128-BE00-93907C4A3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862" y="2003073"/>
            <a:ext cx="1843119" cy="1371505"/>
          </a:xfrm>
          <a:prstGeom prst="rect">
            <a:avLst/>
          </a:prstGeom>
        </p:spPr>
      </p:pic>
    </p:spTree>
    <p:extLst>
      <p:ext uri="{BB962C8B-B14F-4D97-AF65-F5344CB8AC3E}">
        <p14:creationId xmlns:p14="http://schemas.microsoft.com/office/powerpoint/2010/main" val="257703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A99931E-795C-836C-CD6D-F272A9E907E2}"/>
              </a:ext>
            </a:extLst>
          </p:cNvPr>
          <p:cNvSpPr>
            <a:spLocks noGrp="1"/>
          </p:cNvSpPr>
          <p:nvPr>
            <p:ph type="title"/>
          </p:nvPr>
        </p:nvSpPr>
        <p:spPr>
          <a:xfrm>
            <a:off x="1792288" y="3600450"/>
            <a:ext cx="5486400" cy="425054"/>
          </a:xfrm>
        </p:spPr>
        <p:txBody>
          <a:bodyPr/>
          <a:lstStyle/>
          <a:p>
            <a:r>
              <a:rPr lang="en-US" dirty="0"/>
              <a:t>State Science and Technology Fair of Iowa</a:t>
            </a:r>
          </a:p>
        </p:txBody>
      </p:sp>
      <p:pic>
        <p:nvPicPr>
          <p:cNvPr id="2" name="Online Media 6" title="4 H State Science and Technology Fair of Iowa">
            <a:hlinkClick r:id="" action="ppaction://media"/>
            <a:extLst>
              <a:ext uri="{FF2B5EF4-FFF2-40B4-BE49-F238E27FC236}">
                <a16:creationId xmlns:a16="http://schemas.microsoft.com/office/drawing/2014/main" id="{75C54C09-23FB-46A5-BAE7-5284663FA465}"/>
              </a:ext>
            </a:extLst>
          </p:cNvPr>
          <p:cNvPicPr>
            <a:picLocks noRot="1" noChangeAspect="1"/>
          </p:cNvPicPr>
          <p:nvPr>
            <a:videoFile r:link="rId1"/>
          </p:nvPr>
        </p:nvPicPr>
        <p:blipFill>
          <a:blip r:embed="rId4"/>
          <a:stretch>
            <a:fillRect/>
          </a:stretch>
        </p:blipFill>
        <p:spPr>
          <a:xfrm>
            <a:off x="1804426" y="459581"/>
            <a:ext cx="5462123" cy="3086100"/>
          </a:xfrm>
          <a:prstGeom prst="rect">
            <a:avLst/>
          </a:prstGeom>
          <a:noFill/>
        </p:spPr>
      </p:pic>
    </p:spTree>
    <p:extLst>
      <p:ext uri="{BB962C8B-B14F-4D97-AF65-F5344CB8AC3E}">
        <p14:creationId xmlns:p14="http://schemas.microsoft.com/office/powerpoint/2010/main" val="21657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7168-AF64-4C91-BFA8-848C8BD33821}"/>
              </a:ext>
            </a:extLst>
          </p:cNvPr>
          <p:cNvSpPr>
            <a:spLocks noGrp="1"/>
          </p:cNvSpPr>
          <p:nvPr>
            <p:ph type="title"/>
          </p:nvPr>
        </p:nvSpPr>
        <p:spPr>
          <a:xfrm>
            <a:off x="856060" y="159954"/>
            <a:ext cx="7429499" cy="1108928"/>
          </a:xfrm>
        </p:spPr>
        <p:txBody>
          <a:bodyPr/>
          <a:lstStyle/>
          <a:p>
            <a:r>
              <a:rPr lang="en-US" b="1" dirty="0"/>
              <a:t>What is SSTFI?</a:t>
            </a:r>
          </a:p>
        </p:txBody>
      </p:sp>
      <p:sp>
        <p:nvSpPr>
          <p:cNvPr id="3" name="Content Placeholder 2">
            <a:extLst>
              <a:ext uri="{FF2B5EF4-FFF2-40B4-BE49-F238E27FC236}">
                <a16:creationId xmlns:a16="http://schemas.microsoft.com/office/drawing/2014/main" id="{602768D5-8B86-4E43-910C-DD8DA879D4D3}"/>
              </a:ext>
            </a:extLst>
          </p:cNvPr>
          <p:cNvSpPr>
            <a:spLocks noGrp="1"/>
          </p:cNvSpPr>
          <p:nvPr>
            <p:ph idx="1"/>
          </p:nvPr>
        </p:nvSpPr>
        <p:spPr>
          <a:xfrm>
            <a:off x="547379" y="1541980"/>
            <a:ext cx="4584329" cy="2656286"/>
          </a:xfrm>
        </p:spPr>
        <p:txBody>
          <a:bodyPr>
            <a:normAutofit fontScale="70000" lnSpcReduction="20000"/>
          </a:bodyPr>
          <a:lstStyle/>
          <a:p>
            <a:r>
              <a:rPr lang="en-US" dirty="0"/>
              <a:t>Largest STEM Competition in Iowa</a:t>
            </a:r>
          </a:p>
          <a:p>
            <a:r>
              <a:rPr lang="en-US" dirty="0"/>
              <a:t>Program of Iowa 4-H</a:t>
            </a:r>
          </a:p>
          <a:p>
            <a:r>
              <a:rPr lang="en-US" dirty="0"/>
              <a:t>Recipient of the Governor’s STEM Seal of Approval</a:t>
            </a:r>
          </a:p>
          <a:p>
            <a:r>
              <a:rPr lang="en-US" dirty="0"/>
              <a:t>Youth complete STEM research projects to compete</a:t>
            </a:r>
          </a:p>
          <a:p>
            <a:pPr lvl="1"/>
            <a:r>
              <a:rPr lang="en-US" dirty="0"/>
              <a:t>15 categories </a:t>
            </a:r>
          </a:p>
          <a:p>
            <a:pPr lvl="1"/>
            <a:r>
              <a:rPr lang="en-US" dirty="0"/>
              <a:t>Must create an experiment and collect data</a:t>
            </a:r>
          </a:p>
          <a:p>
            <a:endParaRPr lang="en-US" dirty="0"/>
          </a:p>
        </p:txBody>
      </p:sp>
      <p:pic>
        <p:nvPicPr>
          <p:cNvPr id="5" name="Picture 4" descr="A high angle view of people in a store&#10;&#10;Description automatically generated with low confidence">
            <a:extLst>
              <a:ext uri="{FF2B5EF4-FFF2-40B4-BE49-F238E27FC236}">
                <a16:creationId xmlns:a16="http://schemas.microsoft.com/office/drawing/2014/main" id="{90B11C7E-245A-45F9-BD25-D4ADAD0E0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422" y="1645889"/>
            <a:ext cx="3311118" cy="2206873"/>
          </a:xfrm>
          <a:prstGeom prst="rect">
            <a:avLst/>
          </a:prstGeom>
        </p:spPr>
      </p:pic>
      <p:pic>
        <p:nvPicPr>
          <p:cNvPr id="6" name="Picture 5" descr="Text, logo&#10;&#10;Description automatically generated">
            <a:extLst>
              <a:ext uri="{FF2B5EF4-FFF2-40B4-BE49-F238E27FC236}">
                <a16:creationId xmlns:a16="http://schemas.microsoft.com/office/drawing/2014/main" id="{ADCBA4F0-1D79-497E-ADDC-12047D1DC61B}"/>
              </a:ext>
            </a:extLst>
          </p:cNvPr>
          <p:cNvPicPr>
            <a:picLocks noChangeAspect="1"/>
          </p:cNvPicPr>
          <p:nvPr/>
        </p:nvPicPr>
        <p:blipFill>
          <a:blip r:embed="rId3"/>
          <a:stretch>
            <a:fillRect/>
          </a:stretch>
        </p:blipFill>
        <p:spPr>
          <a:xfrm>
            <a:off x="6196506" y="146938"/>
            <a:ext cx="697782" cy="791109"/>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1772FCD2-FD41-49D8-8C00-ADA18B29E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2854" y="341942"/>
            <a:ext cx="801086" cy="596105"/>
          </a:xfrm>
          <a:prstGeom prst="rect">
            <a:avLst/>
          </a:prstGeom>
        </p:spPr>
      </p:pic>
    </p:spTree>
    <p:extLst>
      <p:ext uri="{BB962C8B-B14F-4D97-AF65-F5344CB8AC3E}">
        <p14:creationId xmlns:p14="http://schemas.microsoft.com/office/powerpoint/2010/main" val="425268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C5C0-64A6-4DDD-836E-EA48457BEB57}"/>
              </a:ext>
            </a:extLst>
          </p:cNvPr>
          <p:cNvSpPr>
            <a:spLocks noGrp="1"/>
          </p:cNvSpPr>
          <p:nvPr>
            <p:ph type="title" idx="4294967295"/>
          </p:nvPr>
        </p:nvSpPr>
        <p:spPr>
          <a:xfrm>
            <a:off x="1157438" y="-78840"/>
            <a:ext cx="7429500" cy="1109663"/>
          </a:xfrm>
        </p:spPr>
        <p:txBody>
          <a:bodyPr>
            <a:normAutofit/>
          </a:bodyPr>
          <a:lstStyle/>
          <a:p>
            <a:r>
              <a:rPr lang="en-US" sz="3000" dirty="0"/>
              <a:t>Categories of Research</a:t>
            </a:r>
          </a:p>
        </p:txBody>
      </p:sp>
      <p:sp>
        <p:nvSpPr>
          <p:cNvPr id="3" name="Content Placeholder 2">
            <a:extLst>
              <a:ext uri="{FF2B5EF4-FFF2-40B4-BE49-F238E27FC236}">
                <a16:creationId xmlns:a16="http://schemas.microsoft.com/office/drawing/2014/main" id="{A19694D3-8604-48E7-9615-172E072F9E56}"/>
              </a:ext>
            </a:extLst>
          </p:cNvPr>
          <p:cNvSpPr>
            <a:spLocks noGrp="1"/>
          </p:cNvSpPr>
          <p:nvPr>
            <p:ph idx="4294967295"/>
          </p:nvPr>
        </p:nvSpPr>
        <p:spPr>
          <a:xfrm>
            <a:off x="1633538" y="781050"/>
            <a:ext cx="7510462" cy="3486150"/>
          </a:xfrm>
        </p:spPr>
        <p:txBody>
          <a:bodyPr numCol="2">
            <a:normAutofit fontScale="70000" lnSpcReduction="20000"/>
          </a:bodyPr>
          <a:lstStyle/>
          <a:p>
            <a:pPr>
              <a:lnSpc>
                <a:spcPct val="170000"/>
              </a:lnSpc>
            </a:pPr>
            <a:r>
              <a:rPr lang="en-US" sz="2300" dirty="0"/>
              <a:t>Animal Science</a:t>
            </a:r>
          </a:p>
          <a:p>
            <a:pPr>
              <a:lnSpc>
                <a:spcPct val="170000"/>
              </a:lnSpc>
            </a:pPr>
            <a:r>
              <a:rPr lang="en-US" sz="2300" dirty="0"/>
              <a:t>Behavioral &amp; Social Sciences</a:t>
            </a:r>
          </a:p>
          <a:p>
            <a:pPr>
              <a:lnSpc>
                <a:spcPct val="170000"/>
              </a:lnSpc>
            </a:pPr>
            <a:r>
              <a:rPr lang="en-US" sz="2300" dirty="0"/>
              <a:t>Biochemistry</a:t>
            </a:r>
          </a:p>
          <a:p>
            <a:pPr>
              <a:lnSpc>
                <a:spcPct val="170000"/>
              </a:lnSpc>
            </a:pPr>
            <a:r>
              <a:rPr lang="en-US" sz="2300" dirty="0"/>
              <a:t>Biomedical &amp; Health</a:t>
            </a:r>
          </a:p>
          <a:p>
            <a:pPr>
              <a:lnSpc>
                <a:spcPct val="170000"/>
              </a:lnSpc>
            </a:pPr>
            <a:r>
              <a:rPr lang="en-US" sz="2300" dirty="0"/>
              <a:t>Cellular &amp; Molecular Biology</a:t>
            </a:r>
          </a:p>
          <a:p>
            <a:pPr>
              <a:lnSpc>
                <a:spcPct val="170000"/>
              </a:lnSpc>
            </a:pPr>
            <a:r>
              <a:rPr lang="en-US" sz="2300" dirty="0"/>
              <a:t>Chemistry</a:t>
            </a:r>
          </a:p>
          <a:p>
            <a:pPr>
              <a:lnSpc>
                <a:spcPct val="170000"/>
              </a:lnSpc>
            </a:pPr>
            <a:r>
              <a:rPr lang="en-US" sz="2300" dirty="0"/>
              <a:t>Computer Science</a:t>
            </a:r>
          </a:p>
          <a:p>
            <a:pPr>
              <a:lnSpc>
                <a:spcPct val="170000"/>
              </a:lnSpc>
            </a:pPr>
            <a:r>
              <a:rPr lang="en-US" sz="2300" dirty="0"/>
              <a:t>Earth &amp; Environmental </a:t>
            </a:r>
          </a:p>
          <a:p>
            <a:pPr>
              <a:lnSpc>
                <a:spcPct val="170000"/>
              </a:lnSpc>
            </a:pPr>
            <a:r>
              <a:rPr lang="en-US" sz="2300" dirty="0"/>
              <a:t>Engineering</a:t>
            </a:r>
          </a:p>
          <a:p>
            <a:pPr>
              <a:lnSpc>
                <a:spcPct val="170000"/>
              </a:lnSpc>
            </a:pPr>
            <a:r>
              <a:rPr lang="en-US" sz="2300" dirty="0"/>
              <a:t>Energy &amp; Transportation</a:t>
            </a:r>
          </a:p>
          <a:p>
            <a:pPr>
              <a:lnSpc>
                <a:spcPct val="170000"/>
              </a:lnSpc>
            </a:pPr>
            <a:r>
              <a:rPr lang="en-US" sz="2300" dirty="0"/>
              <a:t>Mathematics</a:t>
            </a:r>
          </a:p>
          <a:p>
            <a:pPr>
              <a:lnSpc>
                <a:spcPct val="170000"/>
              </a:lnSpc>
            </a:pPr>
            <a:r>
              <a:rPr lang="en-US" sz="2300" dirty="0"/>
              <a:t>Microbiology</a:t>
            </a:r>
          </a:p>
          <a:p>
            <a:pPr>
              <a:lnSpc>
                <a:spcPct val="170000"/>
              </a:lnSpc>
            </a:pPr>
            <a:r>
              <a:rPr lang="en-US" sz="2300" dirty="0"/>
              <a:t>Physics &amp; Astronomy</a:t>
            </a:r>
          </a:p>
          <a:p>
            <a:pPr>
              <a:lnSpc>
                <a:spcPct val="170000"/>
              </a:lnSpc>
            </a:pPr>
            <a:r>
              <a:rPr lang="en-US" sz="2300" dirty="0"/>
              <a:t>Plant Science</a:t>
            </a:r>
          </a:p>
          <a:p>
            <a:pPr>
              <a:lnSpc>
                <a:spcPct val="170000"/>
              </a:lnSpc>
            </a:pPr>
            <a:r>
              <a:rPr lang="en-US" sz="2300" dirty="0"/>
              <a:t>Robotics &amp; Intelligent Machines</a:t>
            </a:r>
          </a:p>
          <a:p>
            <a:endParaRPr lang="en-US" sz="1200" dirty="0"/>
          </a:p>
        </p:txBody>
      </p:sp>
      <p:grpSp>
        <p:nvGrpSpPr>
          <p:cNvPr id="4" name="Graphic 4" descr="Paw prints outline">
            <a:extLst>
              <a:ext uri="{FF2B5EF4-FFF2-40B4-BE49-F238E27FC236}">
                <a16:creationId xmlns:a16="http://schemas.microsoft.com/office/drawing/2014/main" id="{AF1E56AF-AB95-4773-8365-8454352262FE}"/>
              </a:ext>
            </a:extLst>
          </p:cNvPr>
          <p:cNvGrpSpPr/>
          <p:nvPr/>
        </p:nvGrpSpPr>
        <p:grpSpPr>
          <a:xfrm>
            <a:off x="1301598" y="835294"/>
            <a:ext cx="228560" cy="327109"/>
            <a:chOff x="4651702" y="3353951"/>
            <a:chExt cx="640210" cy="672440"/>
          </a:xfrm>
          <a:solidFill>
            <a:srgbClr val="000000"/>
          </a:solidFill>
        </p:grpSpPr>
        <p:sp>
          <p:nvSpPr>
            <p:cNvPr id="5" name="Freeform: Shape 4">
              <a:extLst>
                <a:ext uri="{FF2B5EF4-FFF2-40B4-BE49-F238E27FC236}">
                  <a16:creationId xmlns:a16="http://schemas.microsoft.com/office/drawing/2014/main" id="{9A3516AA-2F75-4EB6-B003-803606E87A72}"/>
                </a:ext>
              </a:extLst>
            </p:cNvPr>
            <p:cNvSpPr/>
            <p:nvPr/>
          </p:nvSpPr>
          <p:spPr>
            <a:xfrm>
              <a:off x="4996301" y="3353981"/>
              <a:ext cx="161330" cy="236779"/>
            </a:xfrm>
            <a:custGeom>
              <a:avLst/>
              <a:gdLst>
                <a:gd name="connsiteX0" fmla="*/ 91113 w 161330"/>
                <a:gd name="connsiteY0" fmla="*/ 30415 h 236779"/>
                <a:gd name="connsiteX1" fmla="*/ 91113 w 161330"/>
                <a:gd name="connsiteY1" fmla="*/ 30415 h 236779"/>
                <a:gd name="connsiteX2" fmla="*/ 94869 w 161330"/>
                <a:gd name="connsiteY2" fmla="*/ 30719 h 236779"/>
                <a:gd name="connsiteX3" fmla="*/ 121877 w 161330"/>
                <a:gd name="connsiteY3" fmla="*/ 56724 h 236779"/>
                <a:gd name="connsiteX4" fmla="*/ 129025 w 161330"/>
                <a:gd name="connsiteY4" fmla="*/ 126207 h 236779"/>
                <a:gd name="connsiteX5" fmla="*/ 70233 w 161330"/>
                <a:gd name="connsiteY5" fmla="*/ 206365 h 236779"/>
                <a:gd name="connsiteX6" fmla="*/ 66492 w 161330"/>
                <a:gd name="connsiteY6" fmla="*/ 206076 h 236779"/>
                <a:gd name="connsiteX7" fmla="*/ 39468 w 161330"/>
                <a:gd name="connsiteY7" fmla="*/ 180056 h 236779"/>
                <a:gd name="connsiteX8" fmla="*/ 32321 w 161330"/>
                <a:gd name="connsiteY8" fmla="*/ 110573 h 236779"/>
                <a:gd name="connsiteX9" fmla="*/ 91113 w 161330"/>
                <a:gd name="connsiteY9" fmla="*/ 30415 h 236779"/>
                <a:gd name="connsiteX10" fmla="*/ 91113 w 161330"/>
                <a:gd name="connsiteY10" fmla="*/ 0 h 236779"/>
                <a:gd name="connsiteX11" fmla="*/ 2301 w 161330"/>
                <a:gd name="connsiteY11" fmla="*/ 105722 h 236779"/>
                <a:gd name="connsiteX12" fmla="*/ 61610 w 161330"/>
                <a:gd name="connsiteY12" fmla="*/ 236095 h 236779"/>
                <a:gd name="connsiteX13" fmla="*/ 70218 w 161330"/>
                <a:gd name="connsiteY13" fmla="*/ 236780 h 236779"/>
                <a:gd name="connsiteX14" fmla="*/ 159029 w 161330"/>
                <a:gd name="connsiteY14" fmla="*/ 131073 h 236779"/>
                <a:gd name="connsiteX15" fmla="*/ 99720 w 161330"/>
                <a:gd name="connsiteY15" fmla="*/ 700 h 236779"/>
                <a:gd name="connsiteX16" fmla="*/ 91113 w 161330"/>
                <a:gd name="connsiteY16" fmla="*/ 0 h 2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330" h="236779">
                  <a:moveTo>
                    <a:pt x="91113" y="30415"/>
                  </a:moveTo>
                  <a:lnTo>
                    <a:pt x="91113" y="30415"/>
                  </a:lnTo>
                  <a:cubicBezTo>
                    <a:pt x="92370" y="30418"/>
                    <a:pt x="93627" y="30518"/>
                    <a:pt x="94869" y="30719"/>
                  </a:cubicBezTo>
                  <a:cubicBezTo>
                    <a:pt x="109118" y="33031"/>
                    <a:pt x="117908" y="48010"/>
                    <a:pt x="121877" y="56724"/>
                  </a:cubicBezTo>
                  <a:cubicBezTo>
                    <a:pt x="130830" y="78730"/>
                    <a:pt x="133310" y="102837"/>
                    <a:pt x="129025" y="126207"/>
                  </a:cubicBezTo>
                  <a:cubicBezTo>
                    <a:pt x="121269" y="174171"/>
                    <a:pt x="92360" y="206365"/>
                    <a:pt x="70233" y="206365"/>
                  </a:cubicBezTo>
                  <a:cubicBezTo>
                    <a:pt x="68980" y="206368"/>
                    <a:pt x="67730" y="206271"/>
                    <a:pt x="66492" y="206076"/>
                  </a:cubicBezTo>
                  <a:cubicBezTo>
                    <a:pt x="52227" y="203764"/>
                    <a:pt x="43437" y="188785"/>
                    <a:pt x="39468" y="180056"/>
                  </a:cubicBezTo>
                  <a:cubicBezTo>
                    <a:pt x="30516" y="158049"/>
                    <a:pt x="28035" y="133943"/>
                    <a:pt x="32321" y="110573"/>
                  </a:cubicBezTo>
                  <a:cubicBezTo>
                    <a:pt x="40077" y="62624"/>
                    <a:pt x="68986" y="30415"/>
                    <a:pt x="91113" y="30415"/>
                  </a:cubicBezTo>
                  <a:moveTo>
                    <a:pt x="91113" y="0"/>
                  </a:moveTo>
                  <a:cubicBezTo>
                    <a:pt x="50798" y="0"/>
                    <a:pt x="12125" y="45029"/>
                    <a:pt x="2301" y="105722"/>
                  </a:cubicBezTo>
                  <a:cubicBezTo>
                    <a:pt x="-8222" y="170719"/>
                    <a:pt x="18345" y="229100"/>
                    <a:pt x="61610" y="236095"/>
                  </a:cubicBezTo>
                  <a:cubicBezTo>
                    <a:pt x="64456" y="236556"/>
                    <a:pt x="67334" y="236786"/>
                    <a:pt x="70218" y="236780"/>
                  </a:cubicBezTo>
                  <a:cubicBezTo>
                    <a:pt x="110533" y="236780"/>
                    <a:pt x="149296" y="191766"/>
                    <a:pt x="159029" y="131073"/>
                  </a:cubicBezTo>
                  <a:cubicBezTo>
                    <a:pt x="169553" y="66076"/>
                    <a:pt x="142985" y="7695"/>
                    <a:pt x="99720" y="700"/>
                  </a:cubicBezTo>
                  <a:cubicBezTo>
                    <a:pt x="96875" y="233"/>
                    <a:pt x="93996" y="-2"/>
                    <a:pt x="91113" y="0"/>
                  </a:cubicBezTo>
                  <a:close/>
                </a:path>
              </a:pathLst>
            </a:custGeom>
            <a:solidFill>
              <a:srgbClr val="000000"/>
            </a:solidFill>
            <a:ln w="15180"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79E2B01C-EF93-42E3-9ED7-F557A7943000}"/>
                </a:ext>
              </a:extLst>
            </p:cNvPr>
            <p:cNvSpPr/>
            <p:nvPr/>
          </p:nvSpPr>
          <p:spPr>
            <a:xfrm>
              <a:off x="5126611" y="3554445"/>
              <a:ext cx="165301" cy="193302"/>
            </a:xfrm>
            <a:custGeom>
              <a:avLst/>
              <a:gdLst>
                <a:gd name="connsiteX0" fmla="*/ 95708 w 165301"/>
                <a:gd name="connsiteY0" fmla="*/ 30415 h 193302"/>
                <a:gd name="connsiteX1" fmla="*/ 95708 w 165301"/>
                <a:gd name="connsiteY1" fmla="*/ 30415 h 193302"/>
                <a:gd name="connsiteX2" fmla="*/ 109106 w 165301"/>
                <a:gd name="connsiteY2" fmla="*/ 33031 h 193302"/>
                <a:gd name="connsiteX3" fmla="*/ 132221 w 165301"/>
                <a:gd name="connsiteY3" fmla="*/ 61773 h 193302"/>
                <a:gd name="connsiteX4" fmla="*/ 127872 w 165301"/>
                <a:gd name="connsiteY4" fmla="*/ 115455 h 193302"/>
                <a:gd name="connsiteX5" fmla="*/ 69597 w 165301"/>
                <a:gd name="connsiteY5" fmla="*/ 162887 h 193302"/>
                <a:gd name="connsiteX6" fmla="*/ 56184 w 165301"/>
                <a:gd name="connsiteY6" fmla="*/ 160256 h 193302"/>
                <a:gd name="connsiteX7" fmla="*/ 33068 w 165301"/>
                <a:gd name="connsiteY7" fmla="*/ 131514 h 193302"/>
                <a:gd name="connsiteX8" fmla="*/ 37418 w 165301"/>
                <a:gd name="connsiteY8" fmla="*/ 77847 h 193302"/>
                <a:gd name="connsiteX9" fmla="*/ 95708 w 165301"/>
                <a:gd name="connsiteY9" fmla="*/ 30415 h 193302"/>
                <a:gd name="connsiteX10" fmla="*/ 95708 w 165301"/>
                <a:gd name="connsiteY10" fmla="*/ 0 h 193302"/>
                <a:gd name="connsiteX11" fmla="*/ 9345 w 165301"/>
                <a:gd name="connsiteY11" fmla="*/ 66168 h 193302"/>
                <a:gd name="connsiteX12" fmla="*/ 44520 w 165301"/>
                <a:gd name="connsiteY12" fmla="*/ 188344 h 193302"/>
                <a:gd name="connsiteX13" fmla="*/ 69597 w 165301"/>
                <a:gd name="connsiteY13" fmla="*/ 193302 h 193302"/>
                <a:gd name="connsiteX14" fmla="*/ 155960 w 165301"/>
                <a:gd name="connsiteY14" fmla="*/ 127134 h 193302"/>
                <a:gd name="connsiteX15" fmla="*/ 120785 w 165301"/>
                <a:gd name="connsiteY15" fmla="*/ 4958 h 193302"/>
                <a:gd name="connsiteX16" fmla="*/ 95708 w 165301"/>
                <a:gd name="connsiteY16" fmla="*/ 0 h 19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01" h="193302">
                  <a:moveTo>
                    <a:pt x="95708" y="30415"/>
                  </a:moveTo>
                  <a:lnTo>
                    <a:pt x="95708" y="30415"/>
                  </a:lnTo>
                  <a:cubicBezTo>
                    <a:pt x="100302" y="30397"/>
                    <a:pt x="104855" y="31285"/>
                    <a:pt x="109106" y="33031"/>
                  </a:cubicBezTo>
                  <a:cubicBezTo>
                    <a:pt x="120718" y="38676"/>
                    <a:pt x="129198" y="49219"/>
                    <a:pt x="132221" y="61773"/>
                  </a:cubicBezTo>
                  <a:cubicBezTo>
                    <a:pt x="136765" y="79654"/>
                    <a:pt x="135235" y="98538"/>
                    <a:pt x="127872" y="115455"/>
                  </a:cubicBezTo>
                  <a:cubicBezTo>
                    <a:pt x="116253" y="143376"/>
                    <a:pt x="92286" y="162887"/>
                    <a:pt x="69597" y="162887"/>
                  </a:cubicBezTo>
                  <a:cubicBezTo>
                    <a:pt x="64995" y="162908"/>
                    <a:pt x="60436" y="162014"/>
                    <a:pt x="56184" y="160256"/>
                  </a:cubicBezTo>
                  <a:cubicBezTo>
                    <a:pt x="44568" y="154614"/>
                    <a:pt x="36087" y="144069"/>
                    <a:pt x="33068" y="131514"/>
                  </a:cubicBezTo>
                  <a:cubicBezTo>
                    <a:pt x="28524" y="113638"/>
                    <a:pt x="30054" y="94758"/>
                    <a:pt x="37418" y="77847"/>
                  </a:cubicBezTo>
                  <a:cubicBezTo>
                    <a:pt x="49036" y="49911"/>
                    <a:pt x="73003" y="30415"/>
                    <a:pt x="95708" y="30415"/>
                  </a:cubicBezTo>
                  <a:moveTo>
                    <a:pt x="95708" y="0"/>
                  </a:moveTo>
                  <a:cubicBezTo>
                    <a:pt x="61521" y="0"/>
                    <a:pt x="26195" y="25640"/>
                    <a:pt x="9345" y="66168"/>
                  </a:cubicBezTo>
                  <a:cubicBezTo>
                    <a:pt x="-11717" y="116809"/>
                    <a:pt x="4022" y="171510"/>
                    <a:pt x="44520" y="188344"/>
                  </a:cubicBezTo>
                  <a:cubicBezTo>
                    <a:pt x="52467" y="191643"/>
                    <a:pt x="60992" y="193328"/>
                    <a:pt x="69597" y="193302"/>
                  </a:cubicBezTo>
                  <a:cubicBezTo>
                    <a:pt x="103783" y="193302"/>
                    <a:pt x="139095" y="167647"/>
                    <a:pt x="155960" y="127134"/>
                  </a:cubicBezTo>
                  <a:cubicBezTo>
                    <a:pt x="177022" y="76494"/>
                    <a:pt x="161267" y="21792"/>
                    <a:pt x="120785" y="4958"/>
                  </a:cubicBezTo>
                  <a:cubicBezTo>
                    <a:pt x="112836" y="1662"/>
                    <a:pt x="104312" y="-23"/>
                    <a:pt x="95708" y="0"/>
                  </a:cubicBezTo>
                  <a:close/>
                </a:path>
              </a:pathLst>
            </a:custGeom>
            <a:solidFill>
              <a:srgbClr val="000000"/>
            </a:solidFill>
            <a:ln w="1518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F05761ED-2F2C-4F7C-B319-5E43E05DCE78}"/>
                </a:ext>
              </a:extLst>
            </p:cNvPr>
            <p:cNvSpPr/>
            <p:nvPr/>
          </p:nvSpPr>
          <p:spPr>
            <a:xfrm>
              <a:off x="4786250" y="3353951"/>
              <a:ext cx="161341" cy="236779"/>
            </a:xfrm>
            <a:custGeom>
              <a:avLst/>
              <a:gdLst>
                <a:gd name="connsiteX0" fmla="*/ 70223 w 161341"/>
                <a:gd name="connsiteY0" fmla="*/ 30415 h 236779"/>
                <a:gd name="connsiteX1" fmla="*/ 129015 w 161341"/>
                <a:gd name="connsiteY1" fmla="*/ 110558 h 236779"/>
                <a:gd name="connsiteX2" fmla="*/ 121868 w 161341"/>
                <a:gd name="connsiteY2" fmla="*/ 180056 h 236779"/>
                <a:gd name="connsiteX3" fmla="*/ 94844 w 161341"/>
                <a:gd name="connsiteY3" fmla="*/ 206061 h 236779"/>
                <a:gd name="connsiteX4" fmla="*/ 91103 w 161341"/>
                <a:gd name="connsiteY4" fmla="*/ 206365 h 236779"/>
                <a:gd name="connsiteX5" fmla="*/ 32311 w 161341"/>
                <a:gd name="connsiteY5" fmla="*/ 126207 h 236779"/>
                <a:gd name="connsiteX6" fmla="*/ 39459 w 161341"/>
                <a:gd name="connsiteY6" fmla="*/ 56724 h 236779"/>
                <a:gd name="connsiteX7" fmla="*/ 66467 w 161341"/>
                <a:gd name="connsiteY7" fmla="*/ 30704 h 236779"/>
                <a:gd name="connsiteX8" fmla="*/ 70223 w 161341"/>
                <a:gd name="connsiteY8" fmla="*/ 30415 h 236779"/>
                <a:gd name="connsiteX9" fmla="*/ 70223 w 161341"/>
                <a:gd name="connsiteY9" fmla="*/ 0 h 236779"/>
                <a:gd name="connsiteX10" fmla="*/ 61616 w 161341"/>
                <a:gd name="connsiteY10" fmla="*/ 684 h 236779"/>
                <a:gd name="connsiteX11" fmla="*/ 2307 w 161341"/>
                <a:gd name="connsiteY11" fmla="*/ 131058 h 236779"/>
                <a:gd name="connsiteX12" fmla="*/ 91118 w 161341"/>
                <a:gd name="connsiteY12" fmla="*/ 236780 h 236779"/>
                <a:gd name="connsiteX13" fmla="*/ 99726 w 161341"/>
                <a:gd name="connsiteY13" fmla="*/ 236080 h 236779"/>
                <a:gd name="connsiteX14" fmla="*/ 159035 w 161341"/>
                <a:gd name="connsiteY14" fmla="*/ 105707 h 236779"/>
                <a:gd name="connsiteX15" fmla="*/ 70223 w 161341"/>
                <a:gd name="connsiteY15" fmla="*/ 0 h 2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341" h="236779">
                  <a:moveTo>
                    <a:pt x="70223" y="30415"/>
                  </a:moveTo>
                  <a:cubicBezTo>
                    <a:pt x="92350" y="30415"/>
                    <a:pt x="121260" y="62624"/>
                    <a:pt x="129015" y="110558"/>
                  </a:cubicBezTo>
                  <a:cubicBezTo>
                    <a:pt x="133304" y="133932"/>
                    <a:pt x="130824" y="158045"/>
                    <a:pt x="121868" y="180056"/>
                  </a:cubicBezTo>
                  <a:cubicBezTo>
                    <a:pt x="117899" y="188770"/>
                    <a:pt x="109109" y="203749"/>
                    <a:pt x="94844" y="206061"/>
                  </a:cubicBezTo>
                  <a:cubicBezTo>
                    <a:pt x="93608" y="206262"/>
                    <a:pt x="92356" y="206362"/>
                    <a:pt x="91103" y="206365"/>
                  </a:cubicBezTo>
                  <a:cubicBezTo>
                    <a:pt x="68976" y="206365"/>
                    <a:pt x="40067" y="174156"/>
                    <a:pt x="32311" y="126207"/>
                  </a:cubicBezTo>
                  <a:cubicBezTo>
                    <a:pt x="28026" y="102837"/>
                    <a:pt x="30506" y="78730"/>
                    <a:pt x="39459" y="56724"/>
                  </a:cubicBezTo>
                  <a:cubicBezTo>
                    <a:pt x="43428" y="47995"/>
                    <a:pt x="52218" y="33015"/>
                    <a:pt x="66467" y="30704"/>
                  </a:cubicBezTo>
                  <a:cubicBezTo>
                    <a:pt x="67710" y="30508"/>
                    <a:pt x="68966" y="30412"/>
                    <a:pt x="70223" y="30415"/>
                  </a:cubicBezTo>
                  <a:moveTo>
                    <a:pt x="70223" y="0"/>
                  </a:moveTo>
                  <a:cubicBezTo>
                    <a:pt x="67340" y="0"/>
                    <a:pt x="64463" y="230"/>
                    <a:pt x="61616" y="684"/>
                  </a:cubicBezTo>
                  <a:cubicBezTo>
                    <a:pt x="18336" y="7695"/>
                    <a:pt x="-8232" y="66076"/>
                    <a:pt x="2307" y="131058"/>
                  </a:cubicBezTo>
                  <a:cubicBezTo>
                    <a:pt x="12116" y="191766"/>
                    <a:pt x="50788" y="236780"/>
                    <a:pt x="91118" y="236780"/>
                  </a:cubicBezTo>
                  <a:cubicBezTo>
                    <a:pt x="94002" y="236780"/>
                    <a:pt x="96881" y="236547"/>
                    <a:pt x="99726" y="236080"/>
                  </a:cubicBezTo>
                  <a:cubicBezTo>
                    <a:pt x="143006" y="229085"/>
                    <a:pt x="169574" y="170688"/>
                    <a:pt x="159035" y="105707"/>
                  </a:cubicBezTo>
                  <a:cubicBezTo>
                    <a:pt x="149211" y="45014"/>
                    <a:pt x="110538" y="-15"/>
                    <a:pt x="70223" y="0"/>
                  </a:cubicBezTo>
                  <a:close/>
                </a:path>
              </a:pathLst>
            </a:custGeom>
            <a:solidFill>
              <a:srgbClr val="000000"/>
            </a:solidFill>
            <a:ln w="1518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C9778FE3-506E-4547-955C-7094D7B29EED}"/>
                </a:ext>
              </a:extLst>
            </p:cNvPr>
            <p:cNvSpPr/>
            <p:nvPr/>
          </p:nvSpPr>
          <p:spPr>
            <a:xfrm>
              <a:off x="4651702" y="3554445"/>
              <a:ext cx="165328" cy="193302"/>
            </a:xfrm>
            <a:custGeom>
              <a:avLst/>
              <a:gdLst>
                <a:gd name="connsiteX0" fmla="*/ 69607 w 165328"/>
                <a:gd name="connsiteY0" fmla="*/ 30415 h 193302"/>
                <a:gd name="connsiteX1" fmla="*/ 69607 w 165328"/>
                <a:gd name="connsiteY1" fmla="*/ 30415 h 193302"/>
                <a:gd name="connsiteX2" fmla="*/ 127882 w 165328"/>
                <a:gd name="connsiteY2" fmla="*/ 77847 h 193302"/>
                <a:gd name="connsiteX3" fmla="*/ 132231 w 165328"/>
                <a:gd name="connsiteY3" fmla="*/ 131514 h 193302"/>
                <a:gd name="connsiteX4" fmla="*/ 109116 w 165328"/>
                <a:gd name="connsiteY4" fmla="*/ 160256 h 193302"/>
                <a:gd name="connsiteX5" fmla="*/ 95718 w 165328"/>
                <a:gd name="connsiteY5" fmla="*/ 162887 h 193302"/>
                <a:gd name="connsiteX6" fmla="*/ 37443 w 165328"/>
                <a:gd name="connsiteY6" fmla="*/ 115455 h 193302"/>
                <a:gd name="connsiteX7" fmla="*/ 33094 w 165328"/>
                <a:gd name="connsiteY7" fmla="*/ 61788 h 193302"/>
                <a:gd name="connsiteX8" fmla="*/ 56209 w 165328"/>
                <a:gd name="connsiteY8" fmla="*/ 33031 h 193302"/>
                <a:gd name="connsiteX9" fmla="*/ 69607 w 165328"/>
                <a:gd name="connsiteY9" fmla="*/ 30415 h 193302"/>
                <a:gd name="connsiteX10" fmla="*/ 69607 w 165328"/>
                <a:gd name="connsiteY10" fmla="*/ 0 h 193302"/>
                <a:gd name="connsiteX11" fmla="*/ 44530 w 165328"/>
                <a:gd name="connsiteY11" fmla="*/ 4958 h 193302"/>
                <a:gd name="connsiteX12" fmla="*/ 9355 w 165328"/>
                <a:gd name="connsiteY12" fmla="*/ 127134 h 193302"/>
                <a:gd name="connsiteX13" fmla="*/ 95718 w 165328"/>
                <a:gd name="connsiteY13" fmla="*/ 193302 h 193302"/>
                <a:gd name="connsiteX14" fmla="*/ 120795 w 165328"/>
                <a:gd name="connsiteY14" fmla="*/ 188344 h 193302"/>
                <a:gd name="connsiteX15" fmla="*/ 155970 w 165328"/>
                <a:gd name="connsiteY15" fmla="*/ 66168 h 193302"/>
                <a:gd name="connsiteX16" fmla="*/ 69607 w 165328"/>
                <a:gd name="connsiteY16" fmla="*/ 0 h 19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28" h="193302">
                  <a:moveTo>
                    <a:pt x="69607" y="30415"/>
                  </a:moveTo>
                  <a:lnTo>
                    <a:pt x="69607" y="30415"/>
                  </a:lnTo>
                  <a:cubicBezTo>
                    <a:pt x="92312" y="30415"/>
                    <a:pt x="116279" y="49911"/>
                    <a:pt x="127882" y="77847"/>
                  </a:cubicBezTo>
                  <a:cubicBezTo>
                    <a:pt x="135253" y="94756"/>
                    <a:pt x="136783" y="113639"/>
                    <a:pt x="132231" y="131514"/>
                  </a:cubicBezTo>
                  <a:cubicBezTo>
                    <a:pt x="129222" y="144074"/>
                    <a:pt x="120739" y="154623"/>
                    <a:pt x="109116" y="160256"/>
                  </a:cubicBezTo>
                  <a:cubicBezTo>
                    <a:pt x="104869" y="162014"/>
                    <a:pt x="100314" y="162908"/>
                    <a:pt x="95718" y="162887"/>
                  </a:cubicBezTo>
                  <a:cubicBezTo>
                    <a:pt x="73014" y="162887"/>
                    <a:pt x="49062" y="143376"/>
                    <a:pt x="37443" y="115455"/>
                  </a:cubicBezTo>
                  <a:cubicBezTo>
                    <a:pt x="30080" y="98544"/>
                    <a:pt x="28550" y="79664"/>
                    <a:pt x="33094" y="61788"/>
                  </a:cubicBezTo>
                  <a:cubicBezTo>
                    <a:pt x="36105" y="49225"/>
                    <a:pt x="44588" y="38673"/>
                    <a:pt x="56209" y="33031"/>
                  </a:cubicBezTo>
                  <a:cubicBezTo>
                    <a:pt x="60460" y="31285"/>
                    <a:pt x="65013" y="30397"/>
                    <a:pt x="69607" y="30415"/>
                  </a:cubicBezTo>
                  <a:moveTo>
                    <a:pt x="69607" y="0"/>
                  </a:moveTo>
                  <a:cubicBezTo>
                    <a:pt x="61003" y="-23"/>
                    <a:pt x="52479" y="1662"/>
                    <a:pt x="44530" y="4958"/>
                  </a:cubicBezTo>
                  <a:cubicBezTo>
                    <a:pt x="4048" y="21792"/>
                    <a:pt x="-11737" y="76433"/>
                    <a:pt x="9355" y="127134"/>
                  </a:cubicBezTo>
                  <a:cubicBezTo>
                    <a:pt x="26205" y="167662"/>
                    <a:pt x="61532" y="193302"/>
                    <a:pt x="95718" y="193302"/>
                  </a:cubicBezTo>
                  <a:cubicBezTo>
                    <a:pt x="104323" y="193326"/>
                    <a:pt x="112847" y="191641"/>
                    <a:pt x="120795" y="188344"/>
                  </a:cubicBezTo>
                  <a:cubicBezTo>
                    <a:pt x="161293" y="171510"/>
                    <a:pt x="177063" y="116869"/>
                    <a:pt x="155970" y="66168"/>
                  </a:cubicBezTo>
                  <a:cubicBezTo>
                    <a:pt x="139120" y="25640"/>
                    <a:pt x="103794" y="0"/>
                    <a:pt x="69607" y="0"/>
                  </a:cubicBezTo>
                  <a:close/>
                </a:path>
              </a:pathLst>
            </a:custGeom>
            <a:solidFill>
              <a:srgbClr val="000000"/>
            </a:solidFill>
            <a:ln w="1518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AB66AC2-8F76-45FB-9EC8-D282773B6E22}"/>
                </a:ext>
              </a:extLst>
            </p:cNvPr>
            <p:cNvSpPr/>
            <p:nvPr/>
          </p:nvSpPr>
          <p:spPr>
            <a:xfrm>
              <a:off x="4743382" y="3617815"/>
              <a:ext cx="455282" cy="408576"/>
            </a:xfrm>
            <a:custGeom>
              <a:avLst/>
              <a:gdLst>
                <a:gd name="connsiteX0" fmla="*/ 227603 w 455282"/>
                <a:gd name="connsiteY0" fmla="*/ 30476 h 408576"/>
                <a:gd name="connsiteX1" fmla="*/ 279308 w 455282"/>
                <a:gd name="connsiteY1" fmla="*/ 54579 h 408576"/>
                <a:gd name="connsiteX2" fmla="*/ 279567 w 455282"/>
                <a:gd name="connsiteY2" fmla="*/ 54899 h 408576"/>
                <a:gd name="connsiteX3" fmla="*/ 279856 w 455282"/>
                <a:gd name="connsiteY3" fmla="*/ 55218 h 408576"/>
                <a:gd name="connsiteX4" fmla="*/ 300766 w 455282"/>
                <a:gd name="connsiteY4" fmla="*/ 96719 h 408576"/>
                <a:gd name="connsiteX5" fmla="*/ 340685 w 455282"/>
                <a:gd name="connsiteY5" fmla="*/ 176406 h 408576"/>
                <a:gd name="connsiteX6" fmla="*/ 351696 w 455282"/>
                <a:gd name="connsiteY6" fmla="*/ 190093 h 408576"/>
                <a:gd name="connsiteX7" fmla="*/ 386673 w 455282"/>
                <a:gd name="connsiteY7" fmla="*/ 223413 h 408576"/>
                <a:gd name="connsiteX8" fmla="*/ 414974 w 455282"/>
                <a:gd name="connsiteY8" fmla="*/ 258557 h 408576"/>
                <a:gd name="connsiteX9" fmla="*/ 421574 w 455282"/>
                <a:gd name="connsiteY9" fmla="*/ 327142 h 408576"/>
                <a:gd name="connsiteX10" fmla="*/ 417726 w 455282"/>
                <a:gd name="connsiteY10" fmla="*/ 338274 h 408576"/>
                <a:gd name="connsiteX11" fmla="*/ 328854 w 455282"/>
                <a:gd name="connsiteY11" fmla="*/ 372371 h 408576"/>
                <a:gd name="connsiteX12" fmla="*/ 328078 w 455282"/>
                <a:gd name="connsiteY12" fmla="*/ 372020 h 408576"/>
                <a:gd name="connsiteX13" fmla="*/ 314772 w 455282"/>
                <a:gd name="connsiteY13" fmla="*/ 365191 h 408576"/>
                <a:gd name="connsiteX14" fmla="*/ 235815 w 455282"/>
                <a:gd name="connsiteY14" fmla="*/ 341529 h 408576"/>
                <a:gd name="connsiteX15" fmla="*/ 233731 w 455282"/>
                <a:gd name="connsiteY15" fmla="*/ 341529 h 408576"/>
                <a:gd name="connsiteX16" fmla="*/ 214540 w 455282"/>
                <a:gd name="connsiteY16" fmla="*/ 342167 h 408576"/>
                <a:gd name="connsiteX17" fmla="*/ 140023 w 455282"/>
                <a:gd name="connsiteY17" fmla="*/ 365937 h 408576"/>
                <a:gd name="connsiteX18" fmla="*/ 41940 w 455282"/>
                <a:gd name="connsiteY18" fmla="*/ 344524 h 408576"/>
                <a:gd name="connsiteX19" fmla="*/ 33723 w 455282"/>
                <a:gd name="connsiteY19" fmla="*/ 326686 h 408576"/>
                <a:gd name="connsiteX20" fmla="*/ 40886 w 455282"/>
                <a:gd name="connsiteY20" fmla="*/ 258253 h 408576"/>
                <a:gd name="connsiteX21" fmla="*/ 68396 w 455282"/>
                <a:gd name="connsiteY21" fmla="*/ 223793 h 408576"/>
                <a:gd name="connsiteX22" fmla="*/ 103860 w 455282"/>
                <a:gd name="connsiteY22" fmla="*/ 190108 h 408576"/>
                <a:gd name="connsiteX23" fmla="*/ 104118 w 455282"/>
                <a:gd name="connsiteY23" fmla="*/ 189804 h 408576"/>
                <a:gd name="connsiteX24" fmla="*/ 104362 w 455282"/>
                <a:gd name="connsiteY24" fmla="*/ 189485 h 408576"/>
                <a:gd name="connsiteX25" fmla="*/ 114444 w 455282"/>
                <a:gd name="connsiteY25" fmla="*/ 176756 h 408576"/>
                <a:gd name="connsiteX26" fmla="*/ 154759 w 455282"/>
                <a:gd name="connsiteY26" fmla="*/ 96157 h 408576"/>
                <a:gd name="connsiteX27" fmla="*/ 176050 w 455282"/>
                <a:gd name="connsiteY27" fmla="*/ 54519 h 408576"/>
                <a:gd name="connsiteX28" fmla="*/ 227572 w 455282"/>
                <a:gd name="connsiteY28" fmla="*/ 30415 h 408576"/>
                <a:gd name="connsiteX29" fmla="*/ 227572 w 455282"/>
                <a:gd name="connsiteY29" fmla="*/ 0 h 408576"/>
                <a:gd name="connsiteX30" fmla="*/ 164979 w 455282"/>
                <a:gd name="connsiteY30" fmla="*/ 22811 h 408576"/>
                <a:gd name="connsiteX31" fmla="*/ 152706 w 455282"/>
                <a:gd name="connsiteY31" fmla="*/ 35068 h 408576"/>
                <a:gd name="connsiteX32" fmla="*/ 125029 w 455282"/>
                <a:gd name="connsiteY32" fmla="*/ 89511 h 408576"/>
                <a:gd name="connsiteX33" fmla="*/ 90964 w 455282"/>
                <a:gd name="connsiteY33" fmla="*/ 157336 h 408576"/>
                <a:gd name="connsiteX34" fmla="*/ 80471 w 455282"/>
                <a:gd name="connsiteY34" fmla="*/ 170582 h 408576"/>
                <a:gd name="connsiteX35" fmla="*/ 50056 w 455282"/>
                <a:gd name="connsiteY35" fmla="*/ 199476 h 408576"/>
                <a:gd name="connsiteX36" fmla="*/ 13391 w 455282"/>
                <a:gd name="connsiteY36" fmla="*/ 245098 h 408576"/>
                <a:gd name="connsiteX37" fmla="*/ 4266 w 455282"/>
                <a:gd name="connsiteY37" fmla="*/ 334518 h 408576"/>
                <a:gd name="connsiteX38" fmla="*/ 130073 w 455282"/>
                <a:gd name="connsiteY38" fmla="*/ 403487 h 408576"/>
                <a:gd name="connsiteX39" fmla="*/ 156341 w 455282"/>
                <a:gd name="connsiteY39" fmla="*/ 391546 h 408576"/>
                <a:gd name="connsiteX40" fmla="*/ 215969 w 455282"/>
                <a:gd name="connsiteY40" fmla="*/ 372537 h 408576"/>
                <a:gd name="connsiteX41" fmla="*/ 234674 w 455282"/>
                <a:gd name="connsiteY41" fmla="*/ 371928 h 408576"/>
                <a:gd name="connsiteX42" fmla="*/ 235693 w 455282"/>
                <a:gd name="connsiteY42" fmla="*/ 371928 h 408576"/>
                <a:gd name="connsiteX43" fmla="*/ 298257 w 455282"/>
                <a:gd name="connsiteY43" fmla="*/ 390786 h 408576"/>
                <a:gd name="connsiteX44" fmla="*/ 316201 w 455282"/>
                <a:gd name="connsiteY44" fmla="*/ 400062 h 408576"/>
                <a:gd name="connsiteX45" fmla="*/ 445404 w 455282"/>
                <a:gd name="connsiteY45" fmla="*/ 350585 h 408576"/>
                <a:gd name="connsiteX46" fmla="*/ 450954 w 455282"/>
                <a:gd name="connsiteY46" fmla="*/ 334518 h 408576"/>
                <a:gd name="connsiteX47" fmla="*/ 442134 w 455282"/>
                <a:gd name="connsiteY47" fmla="*/ 245098 h 408576"/>
                <a:gd name="connsiteX48" fmla="*/ 405332 w 455282"/>
                <a:gd name="connsiteY48" fmla="*/ 199476 h 408576"/>
                <a:gd name="connsiteX49" fmla="*/ 374917 w 455282"/>
                <a:gd name="connsiteY49" fmla="*/ 170582 h 408576"/>
                <a:gd name="connsiteX50" fmla="*/ 364272 w 455282"/>
                <a:gd name="connsiteY50" fmla="*/ 157336 h 408576"/>
                <a:gd name="connsiteX51" fmla="*/ 330207 w 455282"/>
                <a:gd name="connsiteY51" fmla="*/ 89511 h 408576"/>
                <a:gd name="connsiteX52" fmla="*/ 302530 w 455282"/>
                <a:gd name="connsiteY52" fmla="*/ 35068 h 408576"/>
                <a:gd name="connsiteX53" fmla="*/ 227572 w 455282"/>
                <a:gd name="connsiteY53" fmla="*/ 91 h 4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5282" h="408576">
                  <a:moveTo>
                    <a:pt x="227603" y="30476"/>
                  </a:moveTo>
                  <a:cubicBezTo>
                    <a:pt x="247564" y="30427"/>
                    <a:pt x="266511" y="39260"/>
                    <a:pt x="279308" y="54579"/>
                  </a:cubicBezTo>
                  <a:lnTo>
                    <a:pt x="279567" y="54899"/>
                  </a:lnTo>
                  <a:lnTo>
                    <a:pt x="279856" y="55218"/>
                  </a:lnTo>
                  <a:cubicBezTo>
                    <a:pt x="290251" y="67042"/>
                    <a:pt x="297449" y="81329"/>
                    <a:pt x="300766" y="96719"/>
                  </a:cubicBezTo>
                  <a:cubicBezTo>
                    <a:pt x="307916" y="125943"/>
                    <a:pt x="321560" y="153180"/>
                    <a:pt x="340685" y="176406"/>
                  </a:cubicBezTo>
                  <a:lnTo>
                    <a:pt x="351696" y="190093"/>
                  </a:lnTo>
                  <a:cubicBezTo>
                    <a:pt x="362043" y="202501"/>
                    <a:pt x="373778" y="213680"/>
                    <a:pt x="386673" y="223413"/>
                  </a:cubicBezTo>
                  <a:cubicBezTo>
                    <a:pt x="398639" y="232840"/>
                    <a:pt x="408316" y="244855"/>
                    <a:pt x="414974" y="258557"/>
                  </a:cubicBezTo>
                  <a:cubicBezTo>
                    <a:pt x="425435" y="279858"/>
                    <a:pt x="427781" y="304238"/>
                    <a:pt x="421574" y="327142"/>
                  </a:cubicBezTo>
                  <a:cubicBezTo>
                    <a:pt x="420611" y="330956"/>
                    <a:pt x="419324" y="334681"/>
                    <a:pt x="417726" y="338274"/>
                  </a:cubicBezTo>
                  <a:cubicBezTo>
                    <a:pt x="402601" y="372231"/>
                    <a:pt x="362812" y="387496"/>
                    <a:pt x="328854" y="372371"/>
                  </a:cubicBezTo>
                  <a:cubicBezTo>
                    <a:pt x="328595" y="372255"/>
                    <a:pt x="328337" y="372138"/>
                    <a:pt x="328078" y="372020"/>
                  </a:cubicBezTo>
                  <a:cubicBezTo>
                    <a:pt x="323472" y="370094"/>
                    <a:pt x="319022" y="367812"/>
                    <a:pt x="314772" y="365191"/>
                  </a:cubicBezTo>
                  <a:cubicBezTo>
                    <a:pt x="291343" y="349730"/>
                    <a:pt x="263885" y="341501"/>
                    <a:pt x="235815" y="341529"/>
                  </a:cubicBezTo>
                  <a:lnTo>
                    <a:pt x="233731" y="341529"/>
                  </a:lnTo>
                  <a:lnTo>
                    <a:pt x="214540" y="342167"/>
                  </a:lnTo>
                  <a:cubicBezTo>
                    <a:pt x="188054" y="343463"/>
                    <a:pt x="162367" y="351657"/>
                    <a:pt x="140023" y="365937"/>
                  </a:cubicBezTo>
                  <a:cubicBezTo>
                    <a:pt x="107026" y="387108"/>
                    <a:pt x="63113" y="377522"/>
                    <a:pt x="41940" y="344524"/>
                  </a:cubicBezTo>
                  <a:cubicBezTo>
                    <a:pt x="38389" y="338988"/>
                    <a:pt x="35623" y="332984"/>
                    <a:pt x="33723" y="326686"/>
                  </a:cubicBezTo>
                  <a:cubicBezTo>
                    <a:pt x="27643" y="303769"/>
                    <a:pt x="30192" y="279415"/>
                    <a:pt x="40886" y="258253"/>
                  </a:cubicBezTo>
                  <a:cubicBezTo>
                    <a:pt x="47316" y="244823"/>
                    <a:pt x="56724" y="233037"/>
                    <a:pt x="68396" y="223793"/>
                  </a:cubicBezTo>
                  <a:cubicBezTo>
                    <a:pt x="81464" y="213955"/>
                    <a:pt x="93362" y="202653"/>
                    <a:pt x="103860" y="190108"/>
                  </a:cubicBezTo>
                  <a:lnTo>
                    <a:pt x="104118" y="189804"/>
                  </a:lnTo>
                  <a:lnTo>
                    <a:pt x="104362" y="189485"/>
                  </a:lnTo>
                  <a:lnTo>
                    <a:pt x="114444" y="176756"/>
                  </a:lnTo>
                  <a:cubicBezTo>
                    <a:pt x="133808" y="153286"/>
                    <a:pt x="147592" y="125728"/>
                    <a:pt x="154759" y="96157"/>
                  </a:cubicBezTo>
                  <a:cubicBezTo>
                    <a:pt x="158277" y="80720"/>
                    <a:pt x="165594" y="66408"/>
                    <a:pt x="176050" y="54519"/>
                  </a:cubicBezTo>
                  <a:cubicBezTo>
                    <a:pt x="188813" y="39258"/>
                    <a:pt x="207678" y="30433"/>
                    <a:pt x="227572" y="30415"/>
                  </a:cubicBezTo>
                  <a:moveTo>
                    <a:pt x="227572" y="0"/>
                  </a:moveTo>
                  <a:cubicBezTo>
                    <a:pt x="204675" y="3"/>
                    <a:pt x="182510" y="8081"/>
                    <a:pt x="164979" y="22811"/>
                  </a:cubicBezTo>
                  <a:cubicBezTo>
                    <a:pt x="160535" y="26528"/>
                    <a:pt x="156427" y="30629"/>
                    <a:pt x="152706" y="35068"/>
                  </a:cubicBezTo>
                  <a:cubicBezTo>
                    <a:pt x="139106" y="50639"/>
                    <a:pt x="129595" y="69349"/>
                    <a:pt x="125029" y="89511"/>
                  </a:cubicBezTo>
                  <a:cubicBezTo>
                    <a:pt x="118962" y="114409"/>
                    <a:pt x="107314" y="137603"/>
                    <a:pt x="90964" y="157336"/>
                  </a:cubicBezTo>
                  <a:lnTo>
                    <a:pt x="80471" y="170582"/>
                  </a:lnTo>
                  <a:cubicBezTo>
                    <a:pt x="71471" y="181344"/>
                    <a:pt x="61265" y="191039"/>
                    <a:pt x="50056" y="199476"/>
                  </a:cubicBezTo>
                  <a:cubicBezTo>
                    <a:pt x="34487" y="211660"/>
                    <a:pt x="21939" y="227272"/>
                    <a:pt x="13391" y="245098"/>
                  </a:cubicBezTo>
                  <a:cubicBezTo>
                    <a:pt x="-445" y="272797"/>
                    <a:pt x="-3690" y="304596"/>
                    <a:pt x="4266" y="334518"/>
                  </a:cubicBezTo>
                  <a:cubicBezTo>
                    <a:pt x="19962" y="388304"/>
                    <a:pt x="76287" y="419181"/>
                    <a:pt x="130073" y="403487"/>
                  </a:cubicBezTo>
                  <a:cubicBezTo>
                    <a:pt x="139352" y="400778"/>
                    <a:pt x="148199" y="396757"/>
                    <a:pt x="156341" y="391546"/>
                  </a:cubicBezTo>
                  <a:cubicBezTo>
                    <a:pt x="174223" y="380125"/>
                    <a:pt x="194778" y="373574"/>
                    <a:pt x="215969" y="372537"/>
                  </a:cubicBezTo>
                  <a:lnTo>
                    <a:pt x="234674" y="371928"/>
                  </a:lnTo>
                  <a:lnTo>
                    <a:pt x="235693" y="371928"/>
                  </a:lnTo>
                  <a:cubicBezTo>
                    <a:pt x="257948" y="371928"/>
                    <a:pt x="279710" y="378487"/>
                    <a:pt x="298257" y="390786"/>
                  </a:cubicBezTo>
                  <a:cubicBezTo>
                    <a:pt x="303978" y="394359"/>
                    <a:pt x="309978" y="397462"/>
                    <a:pt x="316201" y="400062"/>
                  </a:cubicBezTo>
                  <a:cubicBezTo>
                    <a:pt x="365542" y="422078"/>
                    <a:pt x="423388" y="399925"/>
                    <a:pt x="445404" y="350585"/>
                  </a:cubicBezTo>
                  <a:cubicBezTo>
                    <a:pt x="447717" y="345400"/>
                    <a:pt x="449574" y="340025"/>
                    <a:pt x="450954" y="334518"/>
                  </a:cubicBezTo>
                  <a:cubicBezTo>
                    <a:pt x="458940" y="304626"/>
                    <a:pt x="455806" y="272853"/>
                    <a:pt x="442134" y="245098"/>
                  </a:cubicBezTo>
                  <a:cubicBezTo>
                    <a:pt x="433483" y="227298"/>
                    <a:pt x="420898" y="211698"/>
                    <a:pt x="405332" y="199476"/>
                  </a:cubicBezTo>
                  <a:cubicBezTo>
                    <a:pt x="394117" y="191046"/>
                    <a:pt x="383911" y="181350"/>
                    <a:pt x="374917" y="170582"/>
                  </a:cubicBezTo>
                  <a:lnTo>
                    <a:pt x="364272" y="157336"/>
                  </a:lnTo>
                  <a:cubicBezTo>
                    <a:pt x="347923" y="137603"/>
                    <a:pt x="336274" y="114409"/>
                    <a:pt x="330207" y="89511"/>
                  </a:cubicBezTo>
                  <a:cubicBezTo>
                    <a:pt x="325761" y="69305"/>
                    <a:pt x="316235" y="50568"/>
                    <a:pt x="302530" y="35068"/>
                  </a:cubicBezTo>
                  <a:cubicBezTo>
                    <a:pt x="283975" y="12861"/>
                    <a:pt x="256512" y="46"/>
                    <a:pt x="227572" y="91"/>
                  </a:cubicBezTo>
                  <a:close/>
                </a:path>
              </a:pathLst>
            </a:custGeom>
            <a:solidFill>
              <a:srgbClr val="000000"/>
            </a:solidFill>
            <a:ln w="15180" cap="flat">
              <a:noFill/>
              <a:prstDash val="solid"/>
              <a:miter/>
            </a:ln>
          </p:spPr>
          <p:txBody>
            <a:bodyPr rtlCol="0" anchor="ctr"/>
            <a:lstStyle/>
            <a:p>
              <a:endParaRPr lang="en-US" sz="1350" dirty="0"/>
            </a:p>
          </p:txBody>
        </p:sp>
      </p:grpSp>
      <p:pic>
        <p:nvPicPr>
          <p:cNvPr id="10" name="Graphic 9" descr="Brain in head outline">
            <a:extLst>
              <a:ext uri="{FF2B5EF4-FFF2-40B4-BE49-F238E27FC236}">
                <a16:creationId xmlns:a16="http://schemas.microsoft.com/office/drawing/2014/main" id="{EA2AC78B-8E38-4713-9C05-50F6F8A347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7505" y="1288555"/>
            <a:ext cx="327109" cy="327109"/>
          </a:xfrm>
          <a:prstGeom prst="rect">
            <a:avLst/>
          </a:prstGeom>
        </p:spPr>
      </p:pic>
      <p:pic>
        <p:nvPicPr>
          <p:cNvPr id="11" name="Graphic 10" descr="DNA outline">
            <a:extLst>
              <a:ext uri="{FF2B5EF4-FFF2-40B4-BE49-F238E27FC236}">
                <a16:creationId xmlns:a16="http://schemas.microsoft.com/office/drawing/2014/main" id="{8EE268D6-15DE-49DD-9889-170A4F69DC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5805" y="1738004"/>
            <a:ext cx="362191" cy="362191"/>
          </a:xfrm>
          <a:prstGeom prst="rect">
            <a:avLst/>
          </a:prstGeom>
        </p:spPr>
      </p:pic>
      <p:pic>
        <p:nvPicPr>
          <p:cNvPr id="12" name="Graphic 11" descr="Heart with pulse outline">
            <a:extLst>
              <a:ext uri="{FF2B5EF4-FFF2-40B4-BE49-F238E27FC236}">
                <a16:creationId xmlns:a16="http://schemas.microsoft.com/office/drawing/2014/main" id="{A4669EC4-24C0-4D36-92EE-0CEB0A1985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3241" y="2159784"/>
            <a:ext cx="330799" cy="330799"/>
          </a:xfrm>
          <a:prstGeom prst="rect">
            <a:avLst/>
          </a:prstGeom>
        </p:spPr>
      </p:pic>
      <p:pic>
        <p:nvPicPr>
          <p:cNvPr id="13" name="Graphic 12" descr="Germ outline">
            <a:extLst>
              <a:ext uri="{FF2B5EF4-FFF2-40B4-BE49-F238E27FC236}">
                <a16:creationId xmlns:a16="http://schemas.microsoft.com/office/drawing/2014/main" id="{F69587D2-8E76-4CE9-B8B7-87DEB5BF4B5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3328" y="2517120"/>
            <a:ext cx="353258" cy="353258"/>
          </a:xfrm>
          <a:prstGeom prst="rect">
            <a:avLst/>
          </a:prstGeom>
        </p:spPr>
      </p:pic>
      <p:pic>
        <p:nvPicPr>
          <p:cNvPr id="14" name="Graphic 13" descr="Flask outline">
            <a:extLst>
              <a:ext uri="{FF2B5EF4-FFF2-40B4-BE49-F238E27FC236}">
                <a16:creationId xmlns:a16="http://schemas.microsoft.com/office/drawing/2014/main" id="{5D65FF7E-F786-45DD-A76C-19346409EE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7438" y="2924482"/>
            <a:ext cx="403468" cy="403468"/>
          </a:xfrm>
          <a:prstGeom prst="rect">
            <a:avLst/>
          </a:prstGeom>
        </p:spPr>
      </p:pic>
      <p:pic>
        <p:nvPicPr>
          <p:cNvPr id="15" name="Graphic 14" descr="Internet outline">
            <a:extLst>
              <a:ext uri="{FF2B5EF4-FFF2-40B4-BE49-F238E27FC236}">
                <a16:creationId xmlns:a16="http://schemas.microsoft.com/office/drawing/2014/main" id="{41CFF34C-276B-4A11-8A9D-BA255203ACA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5359" y="3332472"/>
            <a:ext cx="351227" cy="351227"/>
          </a:xfrm>
          <a:prstGeom prst="rect">
            <a:avLst/>
          </a:prstGeom>
        </p:spPr>
      </p:pic>
      <p:pic>
        <p:nvPicPr>
          <p:cNvPr id="16" name="Graphic 15" descr="Globe outline">
            <a:extLst>
              <a:ext uri="{FF2B5EF4-FFF2-40B4-BE49-F238E27FC236}">
                <a16:creationId xmlns:a16="http://schemas.microsoft.com/office/drawing/2014/main" id="{0F4DF043-954E-4111-91E8-C57F1DAB8B3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19477" y="3780790"/>
            <a:ext cx="327109" cy="327109"/>
          </a:xfrm>
          <a:prstGeom prst="rect">
            <a:avLst/>
          </a:prstGeom>
        </p:spPr>
      </p:pic>
      <p:pic>
        <p:nvPicPr>
          <p:cNvPr id="17" name="Graphic 16" descr="Ruler outline">
            <a:extLst>
              <a:ext uri="{FF2B5EF4-FFF2-40B4-BE49-F238E27FC236}">
                <a16:creationId xmlns:a16="http://schemas.microsoft.com/office/drawing/2014/main" id="{A896EA69-822D-4C8B-AC87-B4887BC846A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19724" y="904002"/>
            <a:ext cx="321993" cy="321993"/>
          </a:xfrm>
          <a:prstGeom prst="rect">
            <a:avLst/>
          </a:prstGeom>
        </p:spPr>
      </p:pic>
      <p:pic>
        <p:nvPicPr>
          <p:cNvPr id="18" name="Graphic 17" descr="Electric car outline">
            <a:extLst>
              <a:ext uri="{FF2B5EF4-FFF2-40B4-BE49-F238E27FC236}">
                <a16:creationId xmlns:a16="http://schemas.microsoft.com/office/drawing/2014/main" id="{5EAB2CF0-B788-4317-9520-D0DD0209743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5236" y="1243136"/>
            <a:ext cx="370484" cy="370484"/>
          </a:xfrm>
          <a:prstGeom prst="rect">
            <a:avLst/>
          </a:prstGeom>
        </p:spPr>
      </p:pic>
      <p:pic>
        <p:nvPicPr>
          <p:cNvPr id="19" name="Graphic 18" descr="Mathematics outline">
            <a:extLst>
              <a:ext uri="{FF2B5EF4-FFF2-40B4-BE49-F238E27FC236}">
                <a16:creationId xmlns:a16="http://schemas.microsoft.com/office/drawing/2014/main" id="{C58F3982-9200-4CC1-A708-4DB8807C771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914591" y="1713741"/>
            <a:ext cx="288386" cy="288386"/>
          </a:xfrm>
          <a:prstGeom prst="rect">
            <a:avLst/>
          </a:prstGeom>
        </p:spPr>
      </p:pic>
      <p:pic>
        <p:nvPicPr>
          <p:cNvPr id="20" name="Graphic 19" descr="Microscope outline">
            <a:extLst>
              <a:ext uri="{FF2B5EF4-FFF2-40B4-BE49-F238E27FC236}">
                <a16:creationId xmlns:a16="http://schemas.microsoft.com/office/drawing/2014/main" id="{36EAF39D-5D68-4A99-B112-B4238C70A8F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83727" y="2134465"/>
            <a:ext cx="319251" cy="319251"/>
          </a:xfrm>
          <a:prstGeom prst="rect">
            <a:avLst/>
          </a:prstGeom>
        </p:spPr>
      </p:pic>
      <p:pic>
        <p:nvPicPr>
          <p:cNvPr id="21" name="Graphic 20" descr="Saturn outline">
            <a:extLst>
              <a:ext uri="{FF2B5EF4-FFF2-40B4-BE49-F238E27FC236}">
                <a16:creationId xmlns:a16="http://schemas.microsoft.com/office/drawing/2014/main" id="{AFAA9D60-8F91-40EE-B653-5AD9ADA02F4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932272" y="2562693"/>
            <a:ext cx="295657" cy="295657"/>
          </a:xfrm>
          <a:prstGeom prst="rect">
            <a:avLst/>
          </a:prstGeom>
        </p:spPr>
      </p:pic>
      <p:pic>
        <p:nvPicPr>
          <p:cNvPr id="22" name="Graphic 21" descr="Plant With Roots outline">
            <a:extLst>
              <a:ext uri="{FF2B5EF4-FFF2-40B4-BE49-F238E27FC236}">
                <a16:creationId xmlns:a16="http://schemas.microsoft.com/office/drawing/2014/main" id="{1C357ECE-2B5D-4CE9-AFBD-538D9841A36C}"/>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914591" y="2937629"/>
            <a:ext cx="295657" cy="295657"/>
          </a:xfrm>
          <a:prstGeom prst="rect">
            <a:avLst/>
          </a:prstGeom>
        </p:spPr>
      </p:pic>
      <p:pic>
        <p:nvPicPr>
          <p:cNvPr id="23" name="Graphic 22" descr="Robot outline">
            <a:extLst>
              <a:ext uri="{FF2B5EF4-FFF2-40B4-BE49-F238E27FC236}">
                <a16:creationId xmlns:a16="http://schemas.microsoft.com/office/drawing/2014/main" id="{8B972688-479B-49F4-B21F-E0378903C9C9}"/>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835236" y="3309737"/>
            <a:ext cx="396695" cy="396695"/>
          </a:xfrm>
          <a:prstGeom prst="rect">
            <a:avLst/>
          </a:prstGeom>
        </p:spPr>
      </p:pic>
    </p:spTree>
    <p:extLst>
      <p:ext uri="{BB962C8B-B14F-4D97-AF65-F5344CB8AC3E}">
        <p14:creationId xmlns:p14="http://schemas.microsoft.com/office/powerpoint/2010/main" val="39293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ED4-30B3-4DE1-97C4-D875E9504738}"/>
              </a:ext>
            </a:extLst>
          </p:cNvPr>
          <p:cNvSpPr>
            <a:spLocks noGrp="1"/>
          </p:cNvSpPr>
          <p:nvPr>
            <p:ph type="title"/>
          </p:nvPr>
        </p:nvSpPr>
        <p:spPr>
          <a:xfrm>
            <a:off x="856060" y="120165"/>
            <a:ext cx="7429499" cy="1108928"/>
          </a:xfrm>
        </p:spPr>
        <p:txBody>
          <a:bodyPr/>
          <a:lstStyle/>
          <a:p>
            <a:r>
              <a:rPr lang="en-US" b="1" dirty="0"/>
              <a:t>Who?</a:t>
            </a:r>
          </a:p>
        </p:txBody>
      </p:sp>
      <p:sp>
        <p:nvSpPr>
          <p:cNvPr id="3" name="Content Placeholder 2">
            <a:extLst>
              <a:ext uri="{FF2B5EF4-FFF2-40B4-BE49-F238E27FC236}">
                <a16:creationId xmlns:a16="http://schemas.microsoft.com/office/drawing/2014/main" id="{77FCB350-8A3B-488F-9998-60B5D07740A7}"/>
              </a:ext>
            </a:extLst>
          </p:cNvPr>
          <p:cNvSpPr>
            <a:spLocks noGrp="1"/>
          </p:cNvSpPr>
          <p:nvPr>
            <p:ph idx="1"/>
          </p:nvPr>
        </p:nvSpPr>
        <p:spPr>
          <a:xfrm>
            <a:off x="856060" y="1243607"/>
            <a:ext cx="7429499" cy="2656286"/>
          </a:xfrm>
        </p:spPr>
        <p:txBody>
          <a:bodyPr/>
          <a:lstStyle/>
          <a:p>
            <a:pPr marL="0" indent="0">
              <a:buNone/>
            </a:pPr>
            <a:r>
              <a:rPr lang="en-US" b="1" u="sng" dirty="0"/>
              <a:t>ALL</a:t>
            </a:r>
            <a:r>
              <a:rPr lang="en-US" sz="1200" dirty="0"/>
              <a:t> </a:t>
            </a:r>
            <a:r>
              <a:rPr lang="en-US" dirty="0"/>
              <a:t>Youth in 6-12</a:t>
            </a:r>
            <a:r>
              <a:rPr lang="en-US" baseline="30000" dirty="0"/>
              <a:t>th</a:t>
            </a:r>
            <a:r>
              <a:rPr lang="en-US" dirty="0"/>
              <a:t> Grade</a:t>
            </a:r>
          </a:p>
          <a:p>
            <a:pPr marL="0" indent="0">
              <a:buNone/>
            </a:pPr>
            <a:endParaRPr lang="en-US" dirty="0"/>
          </a:p>
          <a:p>
            <a:endParaRPr lang="en-US" dirty="0"/>
          </a:p>
          <a:p>
            <a:pPr marL="0" indent="0">
              <a:buNone/>
            </a:pPr>
            <a:endParaRPr lang="en-US" dirty="0"/>
          </a:p>
        </p:txBody>
      </p:sp>
      <p:pic>
        <p:nvPicPr>
          <p:cNvPr id="8" name="Picture 7" descr="A large crowd of people in a large room with tables and chairs&#10;&#10;Description automatically generated with low confidence">
            <a:extLst>
              <a:ext uri="{FF2B5EF4-FFF2-40B4-BE49-F238E27FC236}">
                <a16:creationId xmlns:a16="http://schemas.microsoft.com/office/drawing/2014/main" id="{87DE143B-FBFB-47B9-BF44-6286376A2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694" y="622050"/>
            <a:ext cx="3304448" cy="2009653"/>
          </a:xfrm>
          <a:prstGeom prst="rect">
            <a:avLst/>
          </a:prstGeom>
        </p:spPr>
      </p:pic>
      <p:pic>
        <p:nvPicPr>
          <p:cNvPr id="11" name="Picture 10" descr="A large group of people sitting in a stadium&#10;&#10;Description automatically generated with medium confidence">
            <a:extLst>
              <a:ext uri="{FF2B5EF4-FFF2-40B4-BE49-F238E27FC236}">
                <a16:creationId xmlns:a16="http://schemas.microsoft.com/office/drawing/2014/main" id="{D3CD2C08-95B2-4DDD-8C63-8ADE6FFA3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841" y="2103154"/>
            <a:ext cx="3850654" cy="2162232"/>
          </a:xfrm>
          <a:prstGeom prst="rect">
            <a:avLst/>
          </a:prstGeom>
        </p:spPr>
      </p:pic>
      <p:sp>
        <p:nvSpPr>
          <p:cNvPr id="12" name="Title 1">
            <a:extLst>
              <a:ext uri="{FF2B5EF4-FFF2-40B4-BE49-F238E27FC236}">
                <a16:creationId xmlns:a16="http://schemas.microsoft.com/office/drawing/2014/main" id="{695DBC12-E0CA-4417-B3E3-7A2DB87113D2}"/>
              </a:ext>
            </a:extLst>
          </p:cNvPr>
          <p:cNvSpPr txBox="1">
            <a:spLocks/>
          </p:cNvSpPr>
          <p:nvPr/>
        </p:nvSpPr>
        <p:spPr>
          <a:xfrm>
            <a:off x="5219694" y="2764219"/>
            <a:ext cx="7429499" cy="11089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2800" b="1" dirty="0" err="1"/>
              <a:t>WhERE</a:t>
            </a:r>
            <a:r>
              <a:rPr lang="en-US" sz="2800" b="1" dirty="0"/>
              <a:t>?</a:t>
            </a:r>
          </a:p>
        </p:txBody>
      </p:sp>
      <p:sp>
        <p:nvSpPr>
          <p:cNvPr id="13" name="Content Placeholder 2">
            <a:extLst>
              <a:ext uri="{FF2B5EF4-FFF2-40B4-BE49-F238E27FC236}">
                <a16:creationId xmlns:a16="http://schemas.microsoft.com/office/drawing/2014/main" id="{C55D49CD-CEC8-412D-8D8A-362889CA385B}"/>
              </a:ext>
            </a:extLst>
          </p:cNvPr>
          <p:cNvSpPr txBox="1">
            <a:spLocks/>
          </p:cNvSpPr>
          <p:nvPr/>
        </p:nvSpPr>
        <p:spPr>
          <a:xfrm>
            <a:off x="5219694" y="3494910"/>
            <a:ext cx="7429499" cy="2656286"/>
          </a:xfrm>
          <a:prstGeom prst="rect">
            <a:avLst/>
          </a:prstGeom>
        </p:spPr>
        <p:txBody>
          <a:bodyPr vert="horz" lIns="68580" tIns="34290" rIns="68580" bIns="3429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dirty="0"/>
              <a:t>Hilton Coliseum in Ames</a:t>
            </a:r>
          </a:p>
          <a:p>
            <a:pPr marL="0" indent="0">
              <a:buNone/>
            </a:pPr>
            <a:endParaRPr lang="en-US" sz="2800" dirty="0"/>
          </a:p>
          <a:p>
            <a:endParaRPr lang="en-US" sz="1800" dirty="0"/>
          </a:p>
          <a:p>
            <a:pPr marL="0" indent="0">
              <a:buNone/>
            </a:pPr>
            <a:endParaRPr lang="en-US" sz="1800" dirty="0"/>
          </a:p>
        </p:txBody>
      </p:sp>
    </p:spTree>
    <p:extLst>
      <p:ext uri="{BB962C8B-B14F-4D97-AF65-F5344CB8AC3E}">
        <p14:creationId xmlns:p14="http://schemas.microsoft.com/office/powerpoint/2010/main" val="220480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ext&#10;&#10;Description automatically generated with medium confidence">
            <a:extLst>
              <a:ext uri="{FF2B5EF4-FFF2-40B4-BE49-F238E27FC236}">
                <a16:creationId xmlns:a16="http://schemas.microsoft.com/office/drawing/2014/main" id="{1E02E519-0896-41FD-A6F4-85C7FA1BC2DB}"/>
              </a:ext>
            </a:extLst>
          </p:cNvPr>
          <p:cNvPicPr>
            <a:picLocks noChangeAspect="1"/>
          </p:cNvPicPr>
          <p:nvPr/>
        </p:nvPicPr>
        <p:blipFill rotWithShape="1">
          <a:blip r:embed="rId2">
            <a:extLst>
              <a:ext uri="{28A0092B-C50C-407E-A947-70E740481C1C}">
                <a14:useLocalDpi xmlns:a14="http://schemas.microsoft.com/office/drawing/2010/main" val="0"/>
              </a:ext>
            </a:extLst>
          </a:blip>
          <a:srcRect l="7045" t="11282" r="7624" b="18118"/>
          <a:stretch/>
        </p:blipFill>
        <p:spPr>
          <a:xfrm>
            <a:off x="1727903" y="81766"/>
            <a:ext cx="6209071" cy="4306474"/>
          </a:xfrm>
          <a:prstGeom prst="rect">
            <a:avLst/>
          </a:prstGeom>
        </p:spPr>
      </p:pic>
    </p:spTree>
    <p:extLst>
      <p:ext uri="{BB962C8B-B14F-4D97-AF65-F5344CB8AC3E}">
        <p14:creationId xmlns:p14="http://schemas.microsoft.com/office/powerpoint/2010/main" val="141875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7156-B8CC-4696-A4A3-0DAA23EF9C67}"/>
              </a:ext>
            </a:extLst>
          </p:cNvPr>
          <p:cNvSpPr>
            <a:spLocks noGrp="1"/>
          </p:cNvSpPr>
          <p:nvPr>
            <p:ph type="title"/>
          </p:nvPr>
        </p:nvSpPr>
        <p:spPr>
          <a:xfrm>
            <a:off x="856059" y="0"/>
            <a:ext cx="7429499" cy="1108928"/>
          </a:xfrm>
        </p:spPr>
        <p:txBody>
          <a:bodyPr/>
          <a:lstStyle/>
          <a:p>
            <a:r>
              <a:rPr lang="en-US" dirty="0"/>
              <a:t>Ways to Become Involved?</a:t>
            </a:r>
          </a:p>
        </p:txBody>
      </p:sp>
      <p:sp>
        <p:nvSpPr>
          <p:cNvPr id="3" name="Content Placeholder 2">
            <a:extLst>
              <a:ext uri="{FF2B5EF4-FFF2-40B4-BE49-F238E27FC236}">
                <a16:creationId xmlns:a16="http://schemas.microsoft.com/office/drawing/2014/main" id="{F0EF52FA-1B82-42E2-9E23-A3FA6E6B8373}"/>
              </a:ext>
            </a:extLst>
          </p:cNvPr>
          <p:cNvSpPr>
            <a:spLocks noGrp="1"/>
          </p:cNvSpPr>
          <p:nvPr>
            <p:ph idx="1"/>
          </p:nvPr>
        </p:nvSpPr>
        <p:spPr>
          <a:xfrm>
            <a:off x="540095" y="1117189"/>
            <a:ext cx="7264521" cy="3349559"/>
          </a:xfrm>
        </p:spPr>
        <p:txBody>
          <a:bodyPr>
            <a:normAutofit fontScale="85000" lnSpcReduction="20000"/>
          </a:bodyPr>
          <a:lstStyle/>
          <a:p>
            <a:r>
              <a:rPr lang="en-US" dirty="0"/>
              <a:t>Teachers/Mentor</a:t>
            </a:r>
          </a:p>
          <a:p>
            <a:pPr lvl="1"/>
            <a:r>
              <a:rPr lang="en-US" dirty="0"/>
              <a:t>Encourage youth in STEM research</a:t>
            </a:r>
          </a:p>
          <a:p>
            <a:pPr lvl="1"/>
            <a:r>
              <a:rPr lang="en-US" dirty="0"/>
              <a:t>Creating real world problem solvers, critical thinkers, high level questioning, tomorrow’s future leaders!</a:t>
            </a:r>
          </a:p>
          <a:p>
            <a:r>
              <a:rPr lang="en-US" dirty="0"/>
              <a:t>Business Partners</a:t>
            </a:r>
          </a:p>
          <a:p>
            <a:pPr lvl="1"/>
            <a:r>
              <a:rPr lang="en-US" dirty="0"/>
              <a:t>Interact with youth by Judging</a:t>
            </a:r>
          </a:p>
          <a:p>
            <a:pPr lvl="1"/>
            <a:r>
              <a:rPr lang="en-US" dirty="0"/>
              <a:t>Partnerships with SSTFI</a:t>
            </a:r>
          </a:p>
          <a:p>
            <a:pPr lvl="2"/>
            <a:r>
              <a:rPr lang="en-US" dirty="0"/>
              <a:t>Scholarships</a:t>
            </a:r>
          </a:p>
          <a:p>
            <a:pPr lvl="2"/>
            <a:r>
              <a:rPr lang="en-US" dirty="0"/>
              <a:t>Internships</a:t>
            </a:r>
          </a:p>
          <a:p>
            <a:pPr lvl="2"/>
            <a:r>
              <a:rPr lang="en-US" dirty="0"/>
              <a:t>Special Awards</a:t>
            </a:r>
          </a:p>
          <a:p>
            <a:pPr lvl="2"/>
            <a:r>
              <a:rPr lang="en-US" dirty="0"/>
              <a:t>Sponsorship</a:t>
            </a:r>
          </a:p>
          <a:p>
            <a:endParaRPr lang="en-US" dirty="0"/>
          </a:p>
          <a:p>
            <a:pPr marL="342900" lvl="1" indent="0">
              <a:buNone/>
            </a:pPr>
            <a:endParaRPr lang="en-US" dirty="0"/>
          </a:p>
        </p:txBody>
      </p:sp>
      <p:pic>
        <p:nvPicPr>
          <p:cNvPr id="9" name="Picture 8" descr="A person talking to a group of people&#10;&#10;Description automatically generated with medium confidence">
            <a:extLst>
              <a:ext uri="{FF2B5EF4-FFF2-40B4-BE49-F238E27FC236}">
                <a16:creationId xmlns:a16="http://schemas.microsoft.com/office/drawing/2014/main" id="{8C36E048-5EE8-4F6A-BF6C-42E53B1ECA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833"/>
          <a:stretch/>
        </p:blipFill>
        <p:spPr>
          <a:xfrm>
            <a:off x="6633028" y="2389684"/>
            <a:ext cx="2130534" cy="1476970"/>
          </a:xfrm>
          <a:prstGeom prst="rect">
            <a:avLst/>
          </a:prstGeom>
        </p:spPr>
      </p:pic>
      <p:pic>
        <p:nvPicPr>
          <p:cNvPr id="11" name="Picture 10" descr="A picture containing text, person&#10;&#10;Description automatically generated">
            <a:extLst>
              <a:ext uri="{FF2B5EF4-FFF2-40B4-BE49-F238E27FC236}">
                <a16:creationId xmlns:a16="http://schemas.microsoft.com/office/drawing/2014/main" id="{17382B32-86B8-4FC8-8D2C-23291A454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945" y="3289283"/>
            <a:ext cx="2211083" cy="1474055"/>
          </a:xfrm>
          <a:prstGeom prst="rect">
            <a:avLst/>
          </a:prstGeom>
        </p:spPr>
      </p:pic>
    </p:spTree>
    <p:extLst>
      <p:ext uri="{BB962C8B-B14F-4D97-AF65-F5344CB8AC3E}">
        <p14:creationId xmlns:p14="http://schemas.microsoft.com/office/powerpoint/2010/main" val="302949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9A24C711-FBE1-4863-892D-EDE7A000D74C}"/>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792513" y="0"/>
            <a:ext cx="5754007" cy="4445779"/>
          </a:xfrm>
        </p:spPr>
      </p:pic>
    </p:spTree>
    <p:extLst>
      <p:ext uri="{BB962C8B-B14F-4D97-AF65-F5344CB8AC3E}">
        <p14:creationId xmlns:p14="http://schemas.microsoft.com/office/powerpoint/2010/main" val="213281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413F7-07CA-5045-9158-0AAE64DB71BE}"/>
              </a:ext>
            </a:extLst>
          </p:cNvPr>
          <p:cNvSpPr>
            <a:spLocks noGrp="1"/>
          </p:cNvSpPr>
          <p:nvPr>
            <p:ph idx="1"/>
          </p:nvPr>
        </p:nvSpPr>
        <p:spPr/>
        <p:txBody>
          <a:bodyPr>
            <a:normAutofit/>
          </a:bodyPr>
          <a:lstStyle/>
          <a:p>
            <a:pPr marL="0" indent="0">
              <a:spcBef>
                <a:spcPts val="600"/>
              </a:spcBef>
              <a:buNone/>
            </a:pPr>
            <a:endParaRPr lang="en-US" sz="2000" dirty="0">
              <a:latin typeface="Arial"/>
              <a:cs typeface="Arial"/>
            </a:endParaRPr>
          </a:p>
          <a:p>
            <a:pPr marL="0" indent="0" algn="ctr">
              <a:spcBef>
                <a:spcPts val="600"/>
              </a:spcBef>
              <a:buNone/>
            </a:pPr>
            <a:r>
              <a:rPr lang="en-US" sz="2000" dirty="0">
                <a:latin typeface="Arial"/>
                <a:cs typeface="Arial"/>
              </a:rPr>
              <a:t>Questions? </a:t>
            </a:r>
          </a:p>
          <a:p>
            <a:pPr marL="0" indent="0" algn="ctr">
              <a:spcBef>
                <a:spcPts val="600"/>
              </a:spcBef>
              <a:buNone/>
            </a:pPr>
            <a:endParaRPr lang="en-US" sz="2000" dirty="0">
              <a:latin typeface="Arial"/>
              <a:cs typeface="Arial"/>
            </a:endParaRPr>
          </a:p>
          <a:p>
            <a:pPr marL="0" indent="0" algn="ctr">
              <a:spcBef>
                <a:spcPts val="600"/>
              </a:spcBef>
              <a:buNone/>
            </a:pPr>
            <a:r>
              <a:rPr lang="en-US" sz="2000" dirty="0">
                <a:latin typeface="Arial"/>
                <a:cs typeface="Arial"/>
              </a:rPr>
              <a:t>Sara Nelson </a:t>
            </a:r>
            <a:r>
              <a:rPr lang="en-US" sz="2000" dirty="0">
                <a:latin typeface="Arial"/>
                <a:cs typeface="Arial"/>
                <a:hlinkClick r:id="rId3"/>
              </a:rPr>
              <a:t>sdnelson@iastate.edu</a:t>
            </a:r>
            <a:endParaRPr lang="en-US" sz="2000" dirty="0">
              <a:latin typeface="Arial"/>
              <a:cs typeface="Arial"/>
            </a:endParaRPr>
          </a:p>
          <a:p>
            <a:pPr marL="0" indent="0" algn="ctr">
              <a:spcBef>
                <a:spcPts val="600"/>
              </a:spcBef>
              <a:buNone/>
            </a:pPr>
            <a:endParaRPr lang="en-US" sz="2000" dirty="0">
              <a:latin typeface="Arial"/>
              <a:cs typeface="Arial"/>
            </a:endParaRPr>
          </a:p>
          <a:p>
            <a:pPr marL="0" indent="0" algn="ctr">
              <a:spcBef>
                <a:spcPts val="600"/>
              </a:spcBef>
              <a:buNone/>
            </a:pPr>
            <a:r>
              <a:rPr lang="en-US" sz="2000" dirty="0">
                <a:latin typeface="Arial"/>
                <a:cs typeface="Arial"/>
              </a:rPr>
              <a:t>Alexa Groff </a:t>
            </a:r>
            <a:r>
              <a:rPr lang="en-US" sz="2000" dirty="0">
                <a:latin typeface="Arial"/>
                <a:cs typeface="Arial"/>
                <a:hlinkClick r:id="rId4"/>
              </a:rPr>
              <a:t>agroff@iastate.edu</a:t>
            </a:r>
            <a:endParaRPr lang="en-US" sz="2000" dirty="0">
              <a:latin typeface="Arial"/>
              <a:cs typeface="Arial"/>
            </a:endParaRPr>
          </a:p>
          <a:p>
            <a:pPr marL="0" indent="0" algn="r">
              <a:spcBef>
                <a:spcPts val="600"/>
              </a:spcBef>
              <a:buNone/>
            </a:pPr>
            <a:endParaRPr lang="en-US" sz="2000" dirty="0">
              <a:latin typeface="Arial"/>
              <a:cs typeface="Arial"/>
            </a:endParaRPr>
          </a:p>
        </p:txBody>
      </p:sp>
      <p:sp>
        <p:nvSpPr>
          <p:cNvPr id="7" name="TextBox 6">
            <a:extLst>
              <a:ext uri="{FF2B5EF4-FFF2-40B4-BE49-F238E27FC236}">
                <a16:creationId xmlns:a16="http://schemas.microsoft.com/office/drawing/2014/main" id="{E6450833-F07B-EA41-BEC2-525B33B893BD}"/>
              </a:ext>
            </a:extLst>
          </p:cNvPr>
          <p:cNvSpPr txBox="1"/>
          <p:nvPr/>
        </p:nvSpPr>
        <p:spPr>
          <a:xfrm>
            <a:off x="154093" y="3958165"/>
            <a:ext cx="8725429" cy="70788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This institution is an equal opportunity provider. For the full non-discrimination statement or accommodation inquiries, go to </a:t>
            </a:r>
            <a:r>
              <a:rPr lang="en-US" sz="11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www.extension.iastate.edu/diversity/ext</a:t>
            </a:r>
            <a:r>
              <a:rPr lang="en-US" sz="1100" dirty="0">
                <a:latin typeface="Arial" panose="020B0604020202020204" pitchFamily="34" charset="0"/>
                <a:cs typeface="Arial" panose="020B0604020202020204" pitchFamily="34" charset="0"/>
              </a:rPr>
              <a:t>.   </a:t>
            </a:r>
          </a:p>
          <a:p>
            <a:endParaRPr lang="en-US" dirty="0"/>
          </a:p>
        </p:txBody>
      </p:sp>
      <p:sp>
        <p:nvSpPr>
          <p:cNvPr id="2" name="Title 1">
            <a:extLst>
              <a:ext uri="{FF2B5EF4-FFF2-40B4-BE49-F238E27FC236}">
                <a16:creationId xmlns:a16="http://schemas.microsoft.com/office/drawing/2014/main" id="{2867E38A-A309-3547-B1BA-1F8DBA6B14DC}"/>
              </a:ext>
            </a:extLst>
          </p:cNvPr>
          <p:cNvSpPr>
            <a:spLocks noGrp="1"/>
          </p:cNvSpPr>
          <p:nvPr>
            <p:ph type="title"/>
          </p:nvPr>
        </p:nvSpPr>
        <p:spPr>
          <a:xfrm>
            <a:off x="-356809" y="205979"/>
            <a:ext cx="8739716" cy="857250"/>
          </a:xfrm>
        </p:spPr>
        <p:txBody>
          <a:bodyPr/>
          <a:lstStyle/>
          <a:p>
            <a:pPr algn="r"/>
            <a:r>
              <a:rPr lang="en-US" sz="2800" dirty="0">
                <a:latin typeface="Arial Black" panose="020B0604020202020204" pitchFamily="34" charset="0"/>
                <a:cs typeface="Arial Black" panose="020B0604020202020204" pitchFamily="34" charset="0"/>
              </a:rPr>
              <a:t>JOIN US </a:t>
            </a:r>
            <a:r>
              <a:rPr lang="en-US" sz="2800" b="0" dirty="0"/>
              <a:t>WWW.EXTENSION.IASTATE.EDU</a:t>
            </a:r>
          </a:p>
        </p:txBody>
      </p:sp>
    </p:spTree>
    <p:extLst>
      <p:ext uri="{BB962C8B-B14F-4D97-AF65-F5344CB8AC3E}">
        <p14:creationId xmlns:p14="http://schemas.microsoft.com/office/powerpoint/2010/main" val="257196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in a red coat&#10;&#10;Description automatically generated with low confidence">
            <a:extLst>
              <a:ext uri="{FF2B5EF4-FFF2-40B4-BE49-F238E27FC236}">
                <a16:creationId xmlns:a16="http://schemas.microsoft.com/office/drawing/2014/main" id="{4F77C55C-E37E-4C36-A7C5-E7AF1D7E9E1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72343" y="384249"/>
            <a:ext cx="1827892" cy="2437189"/>
          </a:xfrm>
        </p:spPr>
      </p:pic>
      <p:pic>
        <p:nvPicPr>
          <p:cNvPr id="8" name="Content Placeholder 7" descr="A person smiling for the camera&#10;&#10;Description automatically generated with low confidence">
            <a:extLst>
              <a:ext uri="{FF2B5EF4-FFF2-40B4-BE49-F238E27FC236}">
                <a16:creationId xmlns:a16="http://schemas.microsoft.com/office/drawing/2014/main" id="{33F9CBF3-1127-43FA-BC20-24D0CF3250D3}"/>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026820" y="384249"/>
            <a:ext cx="1828720" cy="2438294"/>
          </a:xfrm>
        </p:spPr>
      </p:pic>
      <p:sp>
        <p:nvSpPr>
          <p:cNvPr id="9" name="TextBox 8">
            <a:extLst>
              <a:ext uri="{FF2B5EF4-FFF2-40B4-BE49-F238E27FC236}">
                <a16:creationId xmlns:a16="http://schemas.microsoft.com/office/drawing/2014/main" id="{5122F523-9596-435A-BD0D-B76598B8D826}"/>
              </a:ext>
            </a:extLst>
          </p:cNvPr>
          <p:cNvSpPr txBox="1"/>
          <p:nvPr/>
        </p:nvSpPr>
        <p:spPr>
          <a:xfrm>
            <a:off x="1872343" y="2959131"/>
            <a:ext cx="2249715" cy="923330"/>
          </a:xfrm>
          <a:prstGeom prst="rect">
            <a:avLst/>
          </a:prstGeom>
          <a:noFill/>
        </p:spPr>
        <p:txBody>
          <a:bodyPr wrap="square" rtlCol="0">
            <a:spAutoFit/>
          </a:bodyPr>
          <a:lstStyle/>
          <a:p>
            <a:r>
              <a:rPr lang="en-US" dirty="0"/>
              <a:t>Alexa Groff</a:t>
            </a:r>
          </a:p>
          <a:p>
            <a:r>
              <a:rPr lang="en-US" dirty="0"/>
              <a:t>STEM Coordinator</a:t>
            </a:r>
          </a:p>
          <a:p>
            <a:r>
              <a:rPr lang="en-US" dirty="0"/>
              <a:t>SSTFI Director</a:t>
            </a:r>
          </a:p>
        </p:txBody>
      </p:sp>
      <p:sp>
        <p:nvSpPr>
          <p:cNvPr id="10" name="TextBox 9">
            <a:extLst>
              <a:ext uri="{FF2B5EF4-FFF2-40B4-BE49-F238E27FC236}">
                <a16:creationId xmlns:a16="http://schemas.microsoft.com/office/drawing/2014/main" id="{0A61925E-4F54-40CE-B94A-810D36CBC550}"/>
              </a:ext>
            </a:extLst>
          </p:cNvPr>
          <p:cNvSpPr txBox="1"/>
          <p:nvPr/>
        </p:nvSpPr>
        <p:spPr>
          <a:xfrm>
            <a:off x="4946992" y="2941880"/>
            <a:ext cx="4828720" cy="1200329"/>
          </a:xfrm>
          <a:prstGeom prst="rect">
            <a:avLst/>
          </a:prstGeom>
          <a:noFill/>
        </p:spPr>
        <p:txBody>
          <a:bodyPr wrap="square" rtlCol="0">
            <a:spAutoFit/>
          </a:bodyPr>
          <a:lstStyle/>
          <a:p>
            <a:r>
              <a:rPr lang="en-US" dirty="0"/>
              <a:t>Dr. Sara Nelson</a:t>
            </a:r>
          </a:p>
          <a:p>
            <a:r>
              <a:rPr lang="en-US" dirty="0"/>
              <a:t>State STEM Specialist</a:t>
            </a:r>
          </a:p>
          <a:p>
            <a:r>
              <a:rPr lang="en-US" dirty="0"/>
              <a:t>Interim Director NASA ISGC</a:t>
            </a:r>
          </a:p>
          <a:p>
            <a:r>
              <a:rPr lang="en-US" dirty="0"/>
              <a:t>ISU School of Education</a:t>
            </a:r>
          </a:p>
        </p:txBody>
      </p:sp>
    </p:spTree>
    <p:extLst>
      <p:ext uri="{BB962C8B-B14F-4D97-AF65-F5344CB8AC3E}">
        <p14:creationId xmlns:p14="http://schemas.microsoft.com/office/powerpoint/2010/main" val="161072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teWithStrongIowanoweb.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3999" cy="5143499"/>
          </a:xfrm>
          <a:prstGeom prst="rect">
            <a:avLst/>
          </a:prstGeom>
          <a:noFill/>
          <a:ln>
            <a:noFill/>
          </a:ln>
        </p:spPr>
      </p:pic>
      <p:pic>
        <p:nvPicPr>
          <p:cNvPr id="5" name="Picture 4"/>
          <p:cNvPicPr>
            <a:picLocks noChangeAspect="1"/>
          </p:cNvPicPr>
          <p:nvPr/>
        </p:nvPicPr>
        <p:blipFill>
          <a:blip r:embed="rId4"/>
          <a:stretch>
            <a:fillRect/>
          </a:stretch>
        </p:blipFill>
        <p:spPr>
          <a:xfrm>
            <a:off x="381000" y="361950"/>
            <a:ext cx="3048000" cy="4385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D5CF0-8EEC-9448-A74F-CEBBAB282F34}"/>
              </a:ext>
            </a:extLst>
          </p:cNvPr>
          <p:cNvPicPr>
            <a:picLocks noChangeAspect="1"/>
          </p:cNvPicPr>
          <p:nvPr/>
        </p:nvPicPr>
        <p:blipFill>
          <a:blip r:embed="rId3" cstate="print">
            <a:extLst>
              <a:ext uri="{28A0092B-C50C-407E-A947-70E740481C1C}">
                <a14:useLocalDpi xmlns:a14="http://schemas.microsoft.com/office/drawing/2010/main" val="0"/>
              </a:ext>
            </a:extLst>
          </a:blip>
          <a:srcRect l="5009" r="5009"/>
          <a:stretch/>
        </p:blipFill>
        <p:spPr>
          <a:xfrm>
            <a:off x="3678796" y="-1"/>
            <a:ext cx="5465204" cy="4456853"/>
          </a:xfrm>
          <a:prstGeom prst="rect">
            <a:avLst/>
          </a:prstGeom>
        </p:spPr>
      </p:pic>
      <p:sp>
        <p:nvSpPr>
          <p:cNvPr id="13" name="Rectangle 12">
            <a:extLst>
              <a:ext uri="{FF2B5EF4-FFF2-40B4-BE49-F238E27FC236}">
                <a16:creationId xmlns:a16="http://schemas.microsoft.com/office/drawing/2014/main" id="{AE6F2820-DDAD-ED45-B801-A82C11166CA8}"/>
              </a:ext>
            </a:extLst>
          </p:cNvPr>
          <p:cNvSpPr/>
          <p:nvPr/>
        </p:nvSpPr>
        <p:spPr>
          <a:xfrm>
            <a:off x="3678794" y="4064000"/>
            <a:ext cx="5465206" cy="3928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ost Image">
            <a:extLst>
              <a:ext uri="{FF2B5EF4-FFF2-40B4-BE49-F238E27FC236}">
                <a16:creationId xmlns:a16="http://schemas.microsoft.com/office/drawing/2014/main" id="{E2AF0DB7-1A6F-FD41-A179-3A688A174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2565400"/>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49B6700E-4FC5-894C-9FDF-DC6DCD95AF6E}"/>
              </a:ext>
            </a:extLst>
          </p:cNvPr>
          <p:cNvSpPr>
            <a:spLocks noGrp="1"/>
          </p:cNvSpPr>
          <p:nvPr>
            <p:ph type="title"/>
          </p:nvPr>
        </p:nvSpPr>
        <p:spPr>
          <a:xfrm>
            <a:off x="223839" y="204787"/>
            <a:ext cx="3241676" cy="871538"/>
          </a:xfrm>
        </p:spPr>
        <p:txBody>
          <a:bodyPr/>
          <a:lstStyle/>
          <a:p>
            <a:r>
              <a:rPr lang="en-US" dirty="0"/>
              <a:t>It’s Our </a:t>
            </a:r>
            <a:br>
              <a:rPr lang="en-US" dirty="0"/>
            </a:br>
            <a:r>
              <a:rPr lang="en-US" dirty="0"/>
              <a:t>Land-Grant Mission</a:t>
            </a:r>
          </a:p>
        </p:txBody>
      </p:sp>
      <p:sp>
        <p:nvSpPr>
          <p:cNvPr id="6" name="Text Placeholder 5">
            <a:extLst>
              <a:ext uri="{FF2B5EF4-FFF2-40B4-BE49-F238E27FC236}">
                <a16:creationId xmlns:a16="http://schemas.microsoft.com/office/drawing/2014/main" id="{36AAC5CD-26D1-0A45-87AC-838AFE2AFA03}"/>
              </a:ext>
            </a:extLst>
          </p:cNvPr>
          <p:cNvSpPr>
            <a:spLocks noGrp="1"/>
          </p:cNvSpPr>
          <p:nvPr>
            <p:ph type="body" sz="half" idx="2"/>
          </p:nvPr>
        </p:nvSpPr>
        <p:spPr>
          <a:xfrm>
            <a:off x="223839" y="1311012"/>
            <a:ext cx="3241676" cy="2975239"/>
          </a:xfrm>
        </p:spPr>
        <p:txBody>
          <a:bodyPr>
            <a:normAutofit/>
          </a:bodyPr>
          <a:lstStyle/>
          <a:p>
            <a:r>
              <a:rPr lang="en-US" dirty="0"/>
              <a:t>ISU Extension and Outreach takes the university’s research-based education to all Iowans</a:t>
            </a:r>
          </a:p>
          <a:p>
            <a:r>
              <a:rPr lang="en-US" dirty="0"/>
              <a:t>1862’s Morrill Act granted land to establish “people’s colleges”</a:t>
            </a:r>
          </a:p>
          <a:p>
            <a:r>
              <a:rPr lang="en-US" dirty="0"/>
              <a:t>ISU became the first statewide extension service in 1906</a:t>
            </a:r>
          </a:p>
        </p:txBody>
      </p:sp>
      <p:sp>
        <p:nvSpPr>
          <p:cNvPr id="7" name="TextBox 6">
            <a:extLst>
              <a:ext uri="{FF2B5EF4-FFF2-40B4-BE49-F238E27FC236}">
                <a16:creationId xmlns:a16="http://schemas.microsoft.com/office/drawing/2014/main" id="{8EEECA4A-3047-1B4C-B0AC-20E38E4F9B8A}"/>
              </a:ext>
            </a:extLst>
          </p:cNvPr>
          <p:cNvSpPr txBox="1"/>
          <p:nvPr/>
        </p:nvSpPr>
        <p:spPr>
          <a:xfrm>
            <a:off x="4354859" y="4106537"/>
            <a:ext cx="4349750" cy="307777"/>
          </a:xfrm>
          <a:prstGeom prst="rect">
            <a:avLst/>
          </a:prstGeom>
          <a:noFill/>
        </p:spPr>
        <p:txBody>
          <a:bodyPr wrap="square" rtlCol="0">
            <a:spAutoFit/>
          </a:bodyPr>
          <a:lstStyle/>
          <a:p>
            <a:r>
              <a:rPr lang="en-US" sz="1400" i="1" dirty="0">
                <a:solidFill>
                  <a:schemeClr val="accent1"/>
                </a:solidFill>
                <a:latin typeface="Arial" panose="020B0604020202020204" pitchFamily="34" charset="0"/>
                <a:cs typeface="Arial" panose="020B0604020202020204" pitchFamily="34" charset="0"/>
              </a:rPr>
              <a:t>Professor Perry Holden’s “Seed Corn Gospel Train”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C903-B2E8-8C4D-BC89-4F90605D2B0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2113B54-82E4-7D4F-A2BF-F8A4ED27D439}"/>
              </a:ext>
            </a:extLst>
          </p:cNvPr>
          <p:cNvSpPr>
            <a:spLocks noGrp="1"/>
          </p:cNvSpPr>
          <p:nvPr>
            <p:ph idx="1"/>
          </p:nvPr>
        </p:nvSpPr>
        <p:spPr/>
        <p:txBody>
          <a:bodyPr/>
          <a:lstStyle/>
          <a:p>
            <a:r>
              <a:rPr lang="en-US" dirty="0"/>
              <a:t>99-county campus video</a:t>
            </a:r>
          </a:p>
        </p:txBody>
      </p:sp>
      <p:pic>
        <p:nvPicPr>
          <p:cNvPr id="5" name="Picture 4" descr="A group of people sitting at a table&#10;&#10;Description automatically generated with low confidence">
            <a:hlinkClick r:id="rId3"/>
            <a:extLst>
              <a:ext uri="{FF2B5EF4-FFF2-40B4-BE49-F238E27FC236}">
                <a16:creationId xmlns:a16="http://schemas.microsoft.com/office/drawing/2014/main" id="{48742223-73BF-5D41-92A6-0CFCA0710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653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34" t="10034" r="2862" b="3971"/>
          <a:stretch/>
        </p:blipFill>
        <p:spPr>
          <a:xfrm>
            <a:off x="2973494" y="142240"/>
            <a:ext cx="6062133" cy="4253653"/>
          </a:xfrm>
          <a:prstGeom prst="rect">
            <a:avLst/>
          </a:prstGeom>
        </p:spPr>
      </p:pic>
      <p:sp>
        <p:nvSpPr>
          <p:cNvPr id="7" name="Title 6">
            <a:extLst>
              <a:ext uri="{FF2B5EF4-FFF2-40B4-BE49-F238E27FC236}">
                <a16:creationId xmlns:a16="http://schemas.microsoft.com/office/drawing/2014/main" id="{3EBD1E66-5FAB-4A42-BE5E-7BB66D552567}"/>
              </a:ext>
            </a:extLst>
          </p:cNvPr>
          <p:cNvSpPr>
            <a:spLocks noGrp="1"/>
          </p:cNvSpPr>
          <p:nvPr>
            <p:ph type="title"/>
          </p:nvPr>
        </p:nvSpPr>
        <p:spPr>
          <a:xfrm>
            <a:off x="223839" y="204787"/>
            <a:ext cx="3241676" cy="871538"/>
          </a:xfrm>
        </p:spPr>
        <p:txBody>
          <a:bodyPr/>
          <a:lstStyle/>
          <a:p>
            <a:r>
              <a:rPr lang="en-US" dirty="0"/>
              <a:t>99 County Campus</a:t>
            </a:r>
          </a:p>
        </p:txBody>
      </p:sp>
      <p:sp>
        <p:nvSpPr>
          <p:cNvPr id="9" name="Text Placeholder 8">
            <a:extLst>
              <a:ext uri="{FF2B5EF4-FFF2-40B4-BE49-F238E27FC236}">
                <a16:creationId xmlns:a16="http://schemas.microsoft.com/office/drawing/2014/main" id="{5CFECE5A-9073-E34A-BAA0-3D1D16540C91}"/>
              </a:ext>
            </a:extLst>
          </p:cNvPr>
          <p:cNvSpPr>
            <a:spLocks noGrp="1"/>
          </p:cNvSpPr>
          <p:nvPr>
            <p:ph type="body" sz="half" idx="2"/>
          </p:nvPr>
        </p:nvSpPr>
        <p:spPr>
          <a:xfrm>
            <a:off x="223839" y="1311012"/>
            <a:ext cx="3241676" cy="2975239"/>
          </a:xfrm>
        </p:spPr>
        <p:txBody>
          <a:bodyPr>
            <a:normAutofit/>
          </a:bodyPr>
          <a:lstStyle/>
          <a:p>
            <a:r>
              <a:rPr lang="en-US" dirty="0"/>
              <a:t>1,200 faculty and staff</a:t>
            </a:r>
          </a:p>
          <a:p>
            <a:r>
              <a:rPr lang="en-US" dirty="0"/>
              <a:t>900 elected officials</a:t>
            </a:r>
          </a:p>
          <a:p>
            <a:r>
              <a:rPr lang="en-US" dirty="0"/>
              <a:t>100 county offices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2DBB4-EE69-DC46-BD40-A7C316BFF433}"/>
              </a:ext>
            </a:extLst>
          </p:cNvPr>
          <p:cNvSpPr>
            <a:spLocks noGrp="1"/>
          </p:cNvSpPr>
          <p:nvPr>
            <p:ph type="title"/>
          </p:nvPr>
        </p:nvSpPr>
        <p:spPr>
          <a:xfrm>
            <a:off x="223838" y="204788"/>
            <a:ext cx="3994212" cy="871537"/>
          </a:xfrm>
        </p:spPr>
        <p:txBody>
          <a:bodyPr/>
          <a:lstStyle/>
          <a:p>
            <a:r>
              <a:rPr lang="en-US" dirty="0"/>
              <a:t>More Than 1 Million </a:t>
            </a:r>
            <a:br>
              <a:rPr lang="en-US" dirty="0"/>
            </a:br>
            <a:r>
              <a:rPr lang="en-US" dirty="0"/>
              <a:t>People Benefit Each Year</a:t>
            </a:r>
          </a:p>
        </p:txBody>
      </p:sp>
      <p:sp>
        <p:nvSpPr>
          <p:cNvPr id="11" name="Text Placeholder 10">
            <a:extLst>
              <a:ext uri="{FF2B5EF4-FFF2-40B4-BE49-F238E27FC236}">
                <a16:creationId xmlns:a16="http://schemas.microsoft.com/office/drawing/2014/main" id="{E6AEC7AD-D2AD-4B4E-BC5A-CB6E20131400}"/>
              </a:ext>
            </a:extLst>
          </p:cNvPr>
          <p:cNvSpPr>
            <a:spLocks noGrp="1"/>
          </p:cNvSpPr>
          <p:nvPr>
            <p:ph type="body" sz="half" idx="2"/>
          </p:nvPr>
        </p:nvSpPr>
        <p:spPr>
          <a:xfrm>
            <a:off x="223839" y="1311012"/>
            <a:ext cx="3241676" cy="2975239"/>
          </a:xfrm>
        </p:spPr>
        <p:txBody>
          <a:bodyPr>
            <a:normAutofit/>
          </a:bodyPr>
          <a:lstStyle/>
          <a:p>
            <a:r>
              <a:rPr lang="en-US" dirty="0"/>
              <a:t>One million contacts</a:t>
            </a:r>
          </a:p>
          <a:p>
            <a:r>
              <a:rPr lang="en-US" dirty="0"/>
              <a:t>Millions more access web resources  </a:t>
            </a:r>
          </a:p>
          <a:p>
            <a:r>
              <a:rPr lang="en-US" dirty="0"/>
              <a:t>1 in 5 youth reached</a:t>
            </a:r>
          </a:p>
          <a:p>
            <a:r>
              <a:rPr lang="en-US" dirty="0"/>
              <a:t>8,000 volunteers</a:t>
            </a:r>
          </a:p>
          <a:p>
            <a:r>
              <a:rPr lang="en-US" dirty="0"/>
              <a:t>Hotlines for free, 24/7 confidential support and referrals</a:t>
            </a:r>
          </a:p>
        </p:txBody>
      </p:sp>
      <p:cxnSp>
        <p:nvCxnSpPr>
          <p:cNvPr id="15" name="Straight Connector 14">
            <a:extLst>
              <a:ext uri="{FF2B5EF4-FFF2-40B4-BE49-F238E27FC236}">
                <a16:creationId xmlns:a16="http://schemas.microsoft.com/office/drawing/2014/main" id="{CEE6AD24-2659-7B46-9E60-C78ACADFB7E8}"/>
              </a:ext>
            </a:extLst>
          </p:cNvPr>
          <p:cNvCxnSpPr>
            <a:cxnSpLocks/>
          </p:cNvCxnSpPr>
          <p:nvPr/>
        </p:nvCxnSpPr>
        <p:spPr>
          <a:xfrm flipH="1">
            <a:off x="194735" y="1160039"/>
            <a:ext cx="3808305" cy="0"/>
          </a:xfrm>
          <a:prstGeom prst="line">
            <a:avLst/>
          </a:prstGeom>
          <a:ln w="38100" cap="rnd" cmpd="sng">
            <a:solidFill>
              <a:srgbClr val="F1AA48"/>
            </a:solidFill>
            <a:prstDash val="sysDot"/>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2C2B32F8-AE4E-7046-B1E9-BA8DCD540992}"/>
              </a:ext>
            </a:extLst>
          </p:cNvPr>
          <p:cNvPicPr>
            <a:picLocks noChangeAspect="1"/>
          </p:cNvPicPr>
          <p:nvPr/>
        </p:nvPicPr>
        <p:blipFill>
          <a:blip r:embed="rId3" cstate="print">
            <a:extLst>
              <a:ext uri="{28A0092B-C50C-407E-A947-70E740481C1C}">
                <a14:useLocalDpi xmlns:a14="http://schemas.microsoft.com/office/drawing/2010/main" val="0"/>
              </a:ext>
            </a:extLst>
          </a:blip>
          <a:srcRect l="16667" r="16667"/>
          <a:stretch/>
        </p:blipFill>
        <p:spPr>
          <a:xfrm>
            <a:off x="4741572" y="1545056"/>
            <a:ext cx="1371600" cy="1371600"/>
          </a:xfrm>
          <a:prstGeom prst="rect">
            <a:avLst/>
          </a:prstGeom>
        </p:spPr>
      </p:pic>
      <p:pic>
        <p:nvPicPr>
          <p:cNvPr id="20" name="Picture 19">
            <a:extLst>
              <a:ext uri="{FF2B5EF4-FFF2-40B4-BE49-F238E27FC236}">
                <a16:creationId xmlns:a16="http://schemas.microsoft.com/office/drawing/2014/main" id="{BA546ED0-818B-6F44-A891-DD45993838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99" r="22835"/>
          <a:stretch/>
        </p:blipFill>
        <p:spPr>
          <a:xfrm>
            <a:off x="7609176" y="102333"/>
            <a:ext cx="1371600" cy="1371600"/>
          </a:xfrm>
          <a:prstGeom prst="rect">
            <a:avLst/>
          </a:prstGeom>
        </p:spPr>
      </p:pic>
      <p:pic>
        <p:nvPicPr>
          <p:cNvPr id="21" name="Picture 20">
            <a:extLst>
              <a:ext uri="{FF2B5EF4-FFF2-40B4-BE49-F238E27FC236}">
                <a16:creationId xmlns:a16="http://schemas.microsoft.com/office/drawing/2014/main" id="{1A769F90-06C8-3A4C-BA13-4A88DCC6C16F}"/>
              </a:ext>
            </a:extLst>
          </p:cNvPr>
          <p:cNvPicPr>
            <a:picLocks noChangeAspect="1"/>
          </p:cNvPicPr>
          <p:nvPr/>
        </p:nvPicPr>
        <p:blipFill>
          <a:blip r:embed="rId5" cstate="print">
            <a:extLst>
              <a:ext uri="{28A0092B-C50C-407E-A947-70E740481C1C}">
                <a14:useLocalDpi xmlns:a14="http://schemas.microsoft.com/office/drawing/2010/main" val="0"/>
              </a:ext>
            </a:extLst>
          </a:blip>
          <a:srcRect t="16667" b="16667"/>
          <a:stretch/>
        </p:blipFill>
        <p:spPr>
          <a:xfrm>
            <a:off x="6175374" y="1550354"/>
            <a:ext cx="1371600" cy="1371600"/>
          </a:xfrm>
          <a:prstGeom prst="rect">
            <a:avLst/>
          </a:prstGeom>
        </p:spPr>
      </p:pic>
      <p:pic>
        <p:nvPicPr>
          <p:cNvPr id="22" name="Picture 21">
            <a:extLst>
              <a:ext uri="{FF2B5EF4-FFF2-40B4-BE49-F238E27FC236}">
                <a16:creationId xmlns:a16="http://schemas.microsoft.com/office/drawing/2014/main" id="{4CA954D6-0E44-E445-847F-FF22F2978996}"/>
              </a:ext>
            </a:extLst>
          </p:cNvPr>
          <p:cNvPicPr>
            <a:picLocks noChangeAspect="1"/>
          </p:cNvPicPr>
          <p:nvPr/>
        </p:nvPicPr>
        <p:blipFill>
          <a:blip r:embed="rId6" cstate="print">
            <a:extLst>
              <a:ext uri="{28A0092B-C50C-407E-A947-70E740481C1C}">
                <a14:useLocalDpi xmlns:a14="http://schemas.microsoft.com/office/drawing/2010/main" val="0"/>
              </a:ext>
            </a:extLst>
          </a:blip>
          <a:srcRect l="16667" r="16667"/>
          <a:stretch/>
        </p:blipFill>
        <p:spPr>
          <a:xfrm>
            <a:off x="7609176" y="2998377"/>
            <a:ext cx="1371600" cy="1371600"/>
          </a:xfrm>
          <a:prstGeom prst="rect">
            <a:avLst/>
          </a:prstGeom>
        </p:spPr>
      </p:pic>
      <p:pic>
        <p:nvPicPr>
          <p:cNvPr id="23" name="Picture 22">
            <a:extLst>
              <a:ext uri="{FF2B5EF4-FFF2-40B4-BE49-F238E27FC236}">
                <a16:creationId xmlns:a16="http://schemas.microsoft.com/office/drawing/2014/main" id="{D3EA307F-F0AF-8A4D-885C-0F54FCF2653F}"/>
              </a:ext>
            </a:extLst>
          </p:cNvPr>
          <p:cNvPicPr>
            <a:picLocks noChangeAspect="1"/>
          </p:cNvPicPr>
          <p:nvPr/>
        </p:nvPicPr>
        <p:blipFill>
          <a:blip r:embed="rId7" cstate="print">
            <a:extLst>
              <a:ext uri="{28A0092B-C50C-407E-A947-70E740481C1C}">
                <a14:useLocalDpi xmlns:a14="http://schemas.microsoft.com/office/drawing/2010/main" val="0"/>
              </a:ext>
            </a:extLst>
          </a:blip>
          <a:srcRect l="16704" r="16704"/>
          <a:stretch/>
        </p:blipFill>
        <p:spPr>
          <a:xfrm>
            <a:off x="4741620" y="102332"/>
            <a:ext cx="1375446" cy="1375446"/>
          </a:xfrm>
          <a:prstGeom prst="rect">
            <a:avLst/>
          </a:prstGeom>
        </p:spPr>
      </p:pic>
      <p:pic>
        <p:nvPicPr>
          <p:cNvPr id="24" name="Picture 23">
            <a:extLst>
              <a:ext uri="{FF2B5EF4-FFF2-40B4-BE49-F238E27FC236}">
                <a16:creationId xmlns:a16="http://schemas.microsoft.com/office/drawing/2014/main" id="{E939781A-B29B-D946-91AA-A38F77D50447}"/>
              </a:ext>
            </a:extLst>
          </p:cNvPr>
          <p:cNvPicPr>
            <a:picLocks noChangeAspect="1"/>
          </p:cNvPicPr>
          <p:nvPr/>
        </p:nvPicPr>
        <p:blipFill>
          <a:blip r:embed="rId8" cstate="print">
            <a:extLst>
              <a:ext uri="{28A0092B-C50C-407E-A947-70E740481C1C}">
                <a14:useLocalDpi xmlns:a14="http://schemas.microsoft.com/office/drawing/2010/main" val="0"/>
              </a:ext>
            </a:extLst>
          </a:blip>
          <a:srcRect t="16675" b="16675"/>
          <a:stretch/>
        </p:blipFill>
        <p:spPr>
          <a:xfrm>
            <a:off x="4741572" y="2998377"/>
            <a:ext cx="1371600" cy="1371600"/>
          </a:xfrm>
          <a:prstGeom prst="rect">
            <a:avLst/>
          </a:prstGeom>
        </p:spPr>
      </p:pic>
      <p:pic>
        <p:nvPicPr>
          <p:cNvPr id="25" name="Picture 24">
            <a:extLst>
              <a:ext uri="{FF2B5EF4-FFF2-40B4-BE49-F238E27FC236}">
                <a16:creationId xmlns:a16="http://schemas.microsoft.com/office/drawing/2014/main" id="{9CC193CC-42EF-064A-BF75-80C5C431DAD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692" t="386" r="19620" b="-386"/>
          <a:stretch/>
        </p:blipFill>
        <p:spPr>
          <a:xfrm>
            <a:off x="7609176" y="1550354"/>
            <a:ext cx="1371600" cy="1371600"/>
          </a:xfrm>
          <a:prstGeom prst="rect">
            <a:avLst/>
          </a:prstGeom>
        </p:spPr>
      </p:pic>
      <p:pic>
        <p:nvPicPr>
          <p:cNvPr id="26" name="Picture 25">
            <a:extLst>
              <a:ext uri="{FF2B5EF4-FFF2-40B4-BE49-F238E27FC236}">
                <a16:creationId xmlns:a16="http://schemas.microsoft.com/office/drawing/2014/main" id="{0D564B94-71EA-C84E-9AD7-773F4585C72F}"/>
              </a:ext>
            </a:extLst>
          </p:cNvPr>
          <p:cNvPicPr>
            <a:picLocks noChangeAspect="1"/>
          </p:cNvPicPr>
          <p:nvPr/>
        </p:nvPicPr>
        <p:blipFill>
          <a:blip r:embed="rId10" cstate="print">
            <a:extLst>
              <a:ext uri="{28A0092B-C50C-407E-A947-70E740481C1C}">
                <a14:useLocalDpi xmlns:a14="http://schemas.microsoft.com/office/drawing/2010/main" val="0"/>
              </a:ext>
            </a:extLst>
          </a:blip>
          <a:srcRect l="5996" r="5996"/>
          <a:stretch/>
        </p:blipFill>
        <p:spPr>
          <a:xfrm>
            <a:off x="6175374" y="102332"/>
            <a:ext cx="1371600" cy="1371600"/>
          </a:xfrm>
          <a:prstGeom prst="rect">
            <a:avLst/>
          </a:prstGeom>
        </p:spPr>
      </p:pic>
      <p:pic>
        <p:nvPicPr>
          <p:cNvPr id="27" name="Picture 26">
            <a:extLst>
              <a:ext uri="{FF2B5EF4-FFF2-40B4-BE49-F238E27FC236}">
                <a16:creationId xmlns:a16="http://schemas.microsoft.com/office/drawing/2014/main" id="{319119C1-875A-2F41-B0DC-D260E8C17D79}"/>
              </a:ext>
            </a:extLst>
          </p:cNvPr>
          <p:cNvPicPr>
            <a:picLocks noChangeAspect="1"/>
          </p:cNvPicPr>
          <p:nvPr/>
        </p:nvPicPr>
        <p:blipFill>
          <a:blip r:embed="rId11" cstate="print">
            <a:extLst>
              <a:ext uri="{28A0092B-C50C-407E-A947-70E740481C1C}">
                <a14:useLocalDpi xmlns:a14="http://schemas.microsoft.com/office/drawing/2010/main" val="0"/>
              </a:ext>
            </a:extLst>
          </a:blip>
          <a:srcRect l="16667" r="16667"/>
          <a:stretch/>
        </p:blipFill>
        <p:spPr>
          <a:xfrm>
            <a:off x="6175374" y="2998377"/>
            <a:ext cx="1371600" cy="137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6642" y="1661160"/>
            <a:ext cx="4914322" cy="91059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Black" pitchFamily="34" charset="0"/>
                <a:ea typeface="+mj-ea"/>
                <a:cs typeface="+mj-cs"/>
              </a:defRPr>
            </a:lvl1pPr>
          </a:lstStyle>
          <a:p>
            <a:endParaRPr lang="en-US" sz="3600" b="1" dirty="0">
              <a:solidFill>
                <a:srgbClr val="DA1931"/>
              </a:solidFill>
              <a:latin typeface="Arial"/>
              <a:cs typeface="Arial"/>
            </a:endParaRPr>
          </a:p>
        </p:txBody>
      </p:sp>
      <p:sp>
        <p:nvSpPr>
          <p:cNvPr id="2" name="Title 1">
            <a:extLst>
              <a:ext uri="{FF2B5EF4-FFF2-40B4-BE49-F238E27FC236}">
                <a16:creationId xmlns:a16="http://schemas.microsoft.com/office/drawing/2014/main" id="{AE272C01-A09D-0745-A7F1-0EFAB9D5B59A}"/>
              </a:ext>
            </a:extLst>
          </p:cNvPr>
          <p:cNvSpPr>
            <a:spLocks noGrp="1"/>
          </p:cNvSpPr>
          <p:nvPr>
            <p:ph type="title"/>
          </p:nvPr>
        </p:nvSpPr>
        <p:spPr>
          <a:xfrm>
            <a:off x="194734" y="205979"/>
            <a:ext cx="8739716" cy="857250"/>
          </a:xfrm>
        </p:spPr>
        <p:txBody>
          <a:bodyPr/>
          <a:lstStyle/>
          <a:p>
            <a:r>
              <a:rPr lang="en-US" dirty="0"/>
              <a:t>Four Program Areas</a:t>
            </a:r>
          </a:p>
        </p:txBody>
      </p:sp>
      <p:pic>
        <p:nvPicPr>
          <p:cNvPr id="8" name="Content Placeholder 17">
            <a:extLst>
              <a:ext uri="{FF2B5EF4-FFF2-40B4-BE49-F238E27FC236}">
                <a16:creationId xmlns:a16="http://schemas.microsoft.com/office/drawing/2014/main" id="{DCC54EDF-764F-F34B-90B4-8C4C5C652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4" t="9944" r="31996"/>
          <a:stretch/>
        </p:blipFill>
        <p:spPr>
          <a:xfrm>
            <a:off x="214187" y="1171992"/>
            <a:ext cx="2011680" cy="2011680"/>
          </a:xfrm>
          <a:prstGeom prst="rect">
            <a:avLst/>
          </a:prstGeom>
        </p:spPr>
      </p:pic>
      <p:sp>
        <p:nvSpPr>
          <p:cNvPr id="10" name="Content Placeholder 5">
            <a:extLst>
              <a:ext uri="{FF2B5EF4-FFF2-40B4-BE49-F238E27FC236}">
                <a16:creationId xmlns:a16="http://schemas.microsoft.com/office/drawing/2014/main" id="{F5362DDB-97E2-A74C-8A72-F0F6E6224972}"/>
              </a:ext>
            </a:extLst>
          </p:cNvPr>
          <p:cNvSpPr txBox="1">
            <a:spLocks/>
          </p:cNvSpPr>
          <p:nvPr/>
        </p:nvSpPr>
        <p:spPr>
          <a:xfrm>
            <a:off x="134306" y="3187615"/>
            <a:ext cx="2103120" cy="9881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Agriculture and Natural Resources </a:t>
            </a:r>
            <a:r>
              <a:rPr lang="en-US" sz="1100" dirty="0"/>
              <a:t>Improving water quality, producing crops and livestock sustainably, and strengthening rural economies.</a:t>
            </a:r>
          </a:p>
          <a:p>
            <a:endParaRPr lang="en-US" dirty="0"/>
          </a:p>
        </p:txBody>
      </p:sp>
      <p:sp>
        <p:nvSpPr>
          <p:cNvPr id="11" name="Content Placeholder 6">
            <a:extLst>
              <a:ext uri="{FF2B5EF4-FFF2-40B4-BE49-F238E27FC236}">
                <a16:creationId xmlns:a16="http://schemas.microsoft.com/office/drawing/2014/main" id="{589C216C-8784-B24C-8E08-5EC405DB870B}"/>
              </a:ext>
            </a:extLst>
          </p:cNvPr>
          <p:cNvSpPr txBox="1">
            <a:spLocks/>
          </p:cNvSpPr>
          <p:nvPr/>
        </p:nvSpPr>
        <p:spPr>
          <a:xfrm>
            <a:off x="2351328" y="3187615"/>
            <a:ext cx="2220672" cy="9881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Community &amp; Economic Development</a:t>
            </a:r>
          </a:p>
          <a:p>
            <a:pPr marL="0" indent="0">
              <a:buNone/>
            </a:pPr>
            <a:r>
              <a:rPr lang="en-US" sz="1100" dirty="0"/>
              <a:t>Bringing local people together to make their communities better places to live and work.</a:t>
            </a:r>
          </a:p>
          <a:p>
            <a:endParaRPr lang="en-US" dirty="0"/>
          </a:p>
          <a:p>
            <a:endParaRPr lang="en-US" dirty="0"/>
          </a:p>
        </p:txBody>
      </p:sp>
      <p:sp>
        <p:nvSpPr>
          <p:cNvPr id="12" name="Content Placeholder 7">
            <a:extLst>
              <a:ext uri="{FF2B5EF4-FFF2-40B4-BE49-F238E27FC236}">
                <a16:creationId xmlns:a16="http://schemas.microsoft.com/office/drawing/2014/main" id="{B7F4EDA4-04FC-6A40-95D0-95DA5C279E0D}"/>
              </a:ext>
            </a:extLst>
          </p:cNvPr>
          <p:cNvSpPr txBox="1">
            <a:spLocks/>
          </p:cNvSpPr>
          <p:nvPr/>
        </p:nvSpPr>
        <p:spPr>
          <a:xfrm>
            <a:off x="4601499" y="3187615"/>
            <a:ext cx="2092960" cy="9881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Human Sciences </a:t>
            </a:r>
            <a:br>
              <a:rPr lang="en-US" sz="1400" b="1" dirty="0"/>
            </a:br>
            <a:r>
              <a:rPr lang="en-US" sz="1100" dirty="0"/>
              <a:t>Helping Iowans build strong, resilient families, and communities with education related to family, food, finance, and well-being.</a:t>
            </a:r>
          </a:p>
          <a:p>
            <a:endParaRPr lang="en-US" dirty="0"/>
          </a:p>
        </p:txBody>
      </p:sp>
      <p:sp>
        <p:nvSpPr>
          <p:cNvPr id="14" name="Content Placeholder 8">
            <a:extLst>
              <a:ext uri="{FF2B5EF4-FFF2-40B4-BE49-F238E27FC236}">
                <a16:creationId xmlns:a16="http://schemas.microsoft.com/office/drawing/2014/main" id="{FCA2A643-90D1-F747-8E87-8C952E998477}"/>
              </a:ext>
            </a:extLst>
          </p:cNvPr>
          <p:cNvSpPr txBox="1">
            <a:spLocks/>
          </p:cNvSpPr>
          <p:nvPr/>
        </p:nvSpPr>
        <p:spPr>
          <a:xfrm>
            <a:off x="6824364" y="3187615"/>
            <a:ext cx="2185329" cy="12502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4-H Youth Development</a:t>
            </a:r>
          </a:p>
          <a:p>
            <a:pPr marL="0" indent="0">
              <a:buNone/>
            </a:pPr>
            <a:r>
              <a:rPr lang="en-US" sz="1100" dirty="0"/>
              <a:t>Preparing young people for college and careers, and to contribute to society. </a:t>
            </a:r>
          </a:p>
          <a:p>
            <a:endParaRPr lang="en-US" dirty="0"/>
          </a:p>
        </p:txBody>
      </p:sp>
      <p:pic>
        <p:nvPicPr>
          <p:cNvPr id="15" name="Content Placeholder 11">
            <a:extLst>
              <a:ext uri="{FF2B5EF4-FFF2-40B4-BE49-F238E27FC236}">
                <a16:creationId xmlns:a16="http://schemas.microsoft.com/office/drawing/2014/main" id="{D8D66B96-92F0-C344-9CA0-D45D383801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1" r="24619"/>
          <a:stretch/>
        </p:blipFill>
        <p:spPr>
          <a:xfrm>
            <a:off x="2448483" y="1171992"/>
            <a:ext cx="2011680" cy="2011680"/>
          </a:xfrm>
          <a:prstGeom prst="rect">
            <a:avLst/>
          </a:prstGeom>
        </p:spPr>
      </p:pic>
      <p:pic>
        <p:nvPicPr>
          <p:cNvPr id="16" name="Content Placeholder 12">
            <a:extLst>
              <a:ext uri="{FF2B5EF4-FFF2-40B4-BE49-F238E27FC236}">
                <a16:creationId xmlns:a16="http://schemas.microsoft.com/office/drawing/2014/main" id="{336D92F5-1A1C-6A4D-A838-66DD469AB50C}"/>
              </a:ext>
            </a:extLst>
          </p:cNvPr>
          <p:cNvPicPr>
            <a:picLocks noChangeAspect="1"/>
          </p:cNvPicPr>
          <p:nvPr/>
        </p:nvPicPr>
        <p:blipFill>
          <a:blip r:embed="rId5" cstate="print">
            <a:extLst>
              <a:ext uri="{28A0092B-C50C-407E-A947-70E740481C1C}">
                <a14:useLocalDpi xmlns:a14="http://schemas.microsoft.com/office/drawing/2010/main" val="0"/>
              </a:ext>
            </a:extLst>
          </a:blip>
          <a:srcRect l="4553" r="4553"/>
          <a:stretch/>
        </p:blipFill>
        <p:spPr>
          <a:xfrm>
            <a:off x="4682779" y="1171992"/>
            <a:ext cx="2011680" cy="2011680"/>
          </a:xfrm>
          <a:prstGeom prst="rect">
            <a:avLst/>
          </a:prstGeom>
        </p:spPr>
      </p:pic>
      <p:pic>
        <p:nvPicPr>
          <p:cNvPr id="17" name="Content Placeholder 15">
            <a:extLst>
              <a:ext uri="{FF2B5EF4-FFF2-40B4-BE49-F238E27FC236}">
                <a16:creationId xmlns:a16="http://schemas.microsoft.com/office/drawing/2014/main" id="{6611BE7D-37A9-084B-B143-F436F2C629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338" r="18062" b="1724"/>
          <a:stretch/>
        </p:blipFill>
        <p:spPr>
          <a:xfrm>
            <a:off x="6917075" y="1171992"/>
            <a:ext cx="2011680" cy="2011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278EB-4B90-4FE6-9109-128E49B0E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90" y="1381616"/>
            <a:ext cx="3250969" cy="2821886"/>
          </a:xfrm>
          <a:prstGeom prst="rect">
            <a:avLst/>
          </a:prstGeom>
        </p:spPr>
      </p:pic>
      <p:sp>
        <p:nvSpPr>
          <p:cNvPr id="7" name="Content Placeholder 6">
            <a:extLst>
              <a:ext uri="{FF2B5EF4-FFF2-40B4-BE49-F238E27FC236}">
                <a16:creationId xmlns:a16="http://schemas.microsoft.com/office/drawing/2014/main" id="{A135750F-A215-4061-93B6-92FE46900A67}"/>
              </a:ext>
            </a:extLst>
          </p:cNvPr>
          <p:cNvSpPr>
            <a:spLocks noGrp="1"/>
          </p:cNvSpPr>
          <p:nvPr>
            <p:ph idx="1"/>
          </p:nvPr>
        </p:nvSpPr>
        <p:spPr>
          <a:xfrm>
            <a:off x="577041" y="1309255"/>
            <a:ext cx="3553691" cy="3081284"/>
          </a:xfrm>
        </p:spPr>
        <p:txBody>
          <a:bodyPr>
            <a:normAutofit fontScale="70000" lnSpcReduction="20000"/>
          </a:bodyPr>
          <a:lstStyle/>
          <a:p>
            <a:r>
              <a:rPr lang="en-US" b="1" dirty="0"/>
              <a:t>DO: </a:t>
            </a:r>
            <a:r>
              <a:rPr lang="en-US" dirty="0"/>
              <a:t>Children engage in a hands-on experience.</a:t>
            </a:r>
          </a:p>
          <a:p>
            <a:endParaRPr lang="en-US" dirty="0"/>
          </a:p>
          <a:p>
            <a:r>
              <a:rPr lang="en-US" b="1" dirty="0"/>
              <a:t>REFLECT: </a:t>
            </a:r>
            <a:r>
              <a:rPr lang="en-US" dirty="0"/>
              <a:t>Children reflect on the experience and the concepts presented.</a:t>
            </a:r>
          </a:p>
          <a:p>
            <a:endParaRPr lang="en-US" dirty="0"/>
          </a:p>
          <a:p>
            <a:r>
              <a:rPr lang="en-US" b="1" dirty="0"/>
              <a:t>APPLY: </a:t>
            </a:r>
            <a:r>
              <a:rPr lang="en-US" dirty="0"/>
              <a:t>Children apply learning to real life experiences and similar/different situations.</a:t>
            </a:r>
          </a:p>
          <a:p>
            <a:endParaRPr lang="en-US" dirty="0"/>
          </a:p>
        </p:txBody>
      </p:sp>
      <p:sp>
        <p:nvSpPr>
          <p:cNvPr id="2" name="TextBox 1">
            <a:extLst>
              <a:ext uri="{FF2B5EF4-FFF2-40B4-BE49-F238E27FC236}">
                <a16:creationId xmlns:a16="http://schemas.microsoft.com/office/drawing/2014/main" id="{0A6CDE16-F644-41AF-8704-BDA1CE06B2D7}"/>
              </a:ext>
            </a:extLst>
          </p:cNvPr>
          <p:cNvSpPr txBox="1"/>
          <p:nvPr/>
        </p:nvSpPr>
        <p:spPr>
          <a:xfrm>
            <a:off x="872836" y="346364"/>
            <a:ext cx="6788727" cy="523220"/>
          </a:xfrm>
          <a:prstGeom prst="rect">
            <a:avLst/>
          </a:prstGeom>
          <a:noFill/>
        </p:spPr>
        <p:txBody>
          <a:bodyPr wrap="square" rtlCol="0">
            <a:spAutoFit/>
          </a:bodyPr>
          <a:lstStyle/>
          <a:p>
            <a:r>
              <a:rPr lang="en-US" sz="2800" b="1" dirty="0"/>
              <a:t>Research Base for All Youth Programming</a:t>
            </a:r>
          </a:p>
        </p:txBody>
      </p:sp>
    </p:spTree>
    <p:extLst>
      <p:ext uri="{BB962C8B-B14F-4D97-AF65-F5344CB8AC3E}">
        <p14:creationId xmlns:p14="http://schemas.microsoft.com/office/powerpoint/2010/main" val="2207461819"/>
      </p:ext>
    </p:extLst>
  </p:cSld>
  <p:clrMapOvr>
    <a:masterClrMapping/>
  </p:clrMapOvr>
</p:sld>
</file>

<file path=ppt/theme/theme1.xml><?xml version="1.0" encoding="utf-8"?>
<a:theme xmlns:a="http://schemas.openxmlformats.org/drawingml/2006/main" name="Office Theme">
  <a:themeElements>
    <a:clrScheme name="Iowa State">
      <a:dk1>
        <a:srgbClr val="000000"/>
      </a:dk1>
      <a:lt1>
        <a:srgbClr val="FFFFFF"/>
      </a:lt1>
      <a:dk2>
        <a:srgbClr val="514727"/>
      </a:dk2>
      <a:lt2>
        <a:srgbClr val="E7E6E6"/>
      </a:lt2>
      <a:accent1>
        <a:srgbClr val="C8102E"/>
      </a:accent1>
      <a:accent2>
        <a:srgbClr val="F1BE48"/>
      </a:accent2>
      <a:accent3>
        <a:srgbClr val="9B935F"/>
      </a:accent3>
      <a:accent4>
        <a:srgbClr val="CAC7A7"/>
      </a:accent4>
      <a:accent5>
        <a:srgbClr val="76881D"/>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8188</TotalTime>
  <Words>1197</Words>
  <Application>Microsoft Office PowerPoint</Application>
  <PresentationFormat>On-screen Show (16:9)</PresentationFormat>
  <Paragraphs>151</Paragraphs>
  <Slides>18</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Bahnschrift Light SemiCondensed</vt:lpstr>
      <vt:lpstr>Bahnschrift SemiLight SemiConde</vt:lpstr>
      <vt:lpstr>Calibri</vt:lpstr>
      <vt:lpstr>Wingdings</vt:lpstr>
      <vt:lpstr>Office Theme</vt:lpstr>
      <vt:lpstr>Iowa State University Extension and Outreach: State Science and Technology Fair of Iowa</vt:lpstr>
      <vt:lpstr>PowerPoint Presentation</vt:lpstr>
      <vt:lpstr>PowerPoint Presentation</vt:lpstr>
      <vt:lpstr>It’s Our  Land-Grant Mission</vt:lpstr>
      <vt:lpstr>PowerPoint Presentation</vt:lpstr>
      <vt:lpstr>99 County Campus</vt:lpstr>
      <vt:lpstr>More Than 1 Million  People Benefit Each Year</vt:lpstr>
      <vt:lpstr>Four Program Areas</vt:lpstr>
      <vt:lpstr>PowerPoint Presentation</vt:lpstr>
      <vt:lpstr> State Science &amp; Technology Fair of Iowa </vt:lpstr>
      <vt:lpstr>State Science and Technology Fair of Iowa</vt:lpstr>
      <vt:lpstr>What is SSTFI?</vt:lpstr>
      <vt:lpstr>Categories of Research</vt:lpstr>
      <vt:lpstr>Who?</vt:lpstr>
      <vt:lpstr>PowerPoint Presentation</vt:lpstr>
      <vt:lpstr>Ways to Become Involved?</vt:lpstr>
      <vt:lpstr>PowerPoint Presentation</vt:lpstr>
      <vt:lpstr>JOIN US WWW.EXTENSION.IASTATE.EDU</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smetcalf</dc:creator>
  <cp:lastModifiedBy>Nelson, Sara D [YOUTH]</cp:lastModifiedBy>
  <cp:revision>149</cp:revision>
  <cp:lastPrinted>2016-04-29T14:01:49Z</cp:lastPrinted>
  <dcterms:created xsi:type="dcterms:W3CDTF">2012-11-15T19:28:30Z</dcterms:created>
  <dcterms:modified xsi:type="dcterms:W3CDTF">2022-09-15T19:44:19Z</dcterms:modified>
</cp:coreProperties>
</file>