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4" r:id="rId5"/>
    <p:sldMasterId id="2147483765" r:id="rId6"/>
    <p:sldMasterId id="214748376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144000"/>
  <p:embeddedFontLst>
    <p:embeddedFont>
      <p:font typeface="Roboto Thin"/>
      <p:regular r:id="rId40"/>
      <p:bold r:id="rId41"/>
      <p:italic r:id="rId42"/>
      <p:boldItalic r:id="rId43"/>
    </p:embeddedFont>
    <p:embeddedFont>
      <p:font typeface="Roboto"/>
      <p:regular r:id="rId44"/>
      <p:bold r:id="rId45"/>
      <p:italic r:id="rId46"/>
      <p:boldItalic r:id="rId47"/>
    </p:embeddedFont>
    <p:embeddedFont>
      <p:font typeface="Roboto Medium"/>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50CDA5-EFC6-4118-A32B-47186074D91A}">
  <a:tblStyle styleId="{1850CDA5-EFC6-4118-A32B-47186074D91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E08238D-C4BE-4EE4-AE00-B0AD1510971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regular.fntdata"/><Relationship Id="rId42" Type="http://schemas.openxmlformats.org/officeDocument/2006/relationships/font" Target="fonts/RobotoThin-italic.fntdata"/><Relationship Id="rId41" Type="http://schemas.openxmlformats.org/officeDocument/2006/relationships/font" Target="fonts/RobotoThin-bold.fntdata"/><Relationship Id="rId44" Type="http://schemas.openxmlformats.org/officeDocument/2006/relationships/font" Target="fonts/Roboto-regular.fntdata"/><Relationship Id="rId43" Type="http://schemas.openxmlformats.org/officeDocument/2006/relationships/font" Target="fonts/RobotoThin-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obotoMedium-regular.fntdata"/><Relationship Id="rId47" Type="http://schemas.openxmlformats.org/officeDocument/2006/relationships/font" Target="fonts/Roboto-boldItalic.fntdata"/><Relationship Id="rId49" Type="http://schemas.openxmlformats.org/officeDocument/2006/relationships/font" Target="fonts/Roboto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Medium-boldItalic.fntdata"/><Relationship Id="rId50" Type="http://schemas.openxmlformats.org/officeDocument/2006/relationships/font" Target="fonts/RobotoMedium-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5afd3a21ed_1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5afd3a21ed_1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553ca05203_1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1553ca05203_1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fecb3bd377_0_5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fecb3bd377_0_5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fecb3bd377_0_5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fecb3bd377_0_5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fecb3bd377_0_3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fecb3bd377_0_3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fecb3bd377_0_3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fecb3bd377_0_3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fecb3bd377_0_40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fecb3bd377_0_4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553ca05203_1_1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1553ca05203_1_1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553ca05203_1_1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553ca05203_1_1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fecb3bd377_0_1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fecb3bd377_0_1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fecb3bd377_0_2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fecb3bd377_0_2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fecb3bd377_0_4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fecb3bd377_0_4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fecb3bd377_0_7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fecb3bd377_0_7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fecb3bd377_0_6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fecb3bd377_0_6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fecb3bd377_0_7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fecb3bd377_0_7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fecb3bd377_0_7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fecb3bd377_0_7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fecb3bd377_0_5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fecb3bd377_0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fecb3bd377_0_56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fecb3bd377_0_5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fecb3bd377_0_48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2" name="Google Shape;1102;gfecb3bd377_0_48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gfecb3bd377_0_48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fecb3bd377_0_6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fecb3bd377_0_6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fecb3bd377_0_6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fecb3bd377_0_6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fecb3bd377_0_60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gfecb3bd377_0_6079: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fecb3bd377_0_2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fecb3bd377_0_2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fecb3bd377_0_61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gfecb3bd377_0_6183: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fecb3bd377_0_6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fecb3bd377_0_6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553ca05203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553ca05203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553ca05203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553ca05203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553ca05203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553ca05203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553ca05203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553ca05203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fecb3bd377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fecb3bd377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553ca05203_1_2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553ca05203_1_2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 with Caption">
  <p:cSld name="4_Content with Caption">
    <p:spTree>
      <p:nvGrpSpPr>
        <p:cNvPr id="672" name="Shape 672"/>
        <p:cNvGrpSpPr/>
        <p:nvPr/>
      </p:nvGrpSpPr>
      <p:grpSpPr>
        <a:xfrm>
          <a:off x="0" y="0"/>
          <a:ext cx="0" cy="0"/>
          <a:chOff x="0" y="0"/>
          <a:chExt cx="0" cy="0"/>
        </a:xfrm>
      </p:grpSpPr>
      <p:sp>
        <p:nvSpPr>
          <p:cNvPr id="673" name="Google Shape;673;p10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4" name="Google Shape;674;p10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75" name="Google Shape;675;p10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76" name="Google Shape;676;p10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7" name="Google Shape;677;p10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8" name="Google Shape;678;p10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79" name="Google Shape;679;p103"/>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0" name="Google Shape;680;p103"/>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1" name="Shape 681"/>
        <p:cNvGrpSpPr/>
        <p:nvPr/>
      </p:nvGrpSpPr>
      <p:grpSpPr>
        <a:xfrm>
          <a:off x="0" y="0"/>
          <a:ext cx="0" cy="0"/>
          <a:chOff x="0" y="0"/>
          <a:chExt cx="0" cy="0"/>
        </a:xfrm>
      </p:grpSpPr>
      <p:sp>
        <p:nvSpPr>
          <p:cNvPr id="682" name="Google Shape;682;p10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3" name="Google Shape;683;p104"/>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4" name="Google Shape;684;p10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85" name="Google Shape;685;p10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6" name="Google Shape;686;p10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7" name="Google Shape;687;p10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88" name="Google Shape;688;p104"/>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9" name="Google Shape;689;p104"/>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690" name="Shape 690"/>
        <p:cNvGrpSpPr/>
        <p:nvPr/>
      </p:nvGrpSpPr>
      <p:grpSpPr>
        <a:xfrm>
          <a:off x="0" y="0"/>
          <a:ext cx="0" cy="0"/>
          <a:chOff x="0" y="0"/>
          <a:chExt cx="0" cy="0"/>
        </a:xfrm>
      </p:grpSpPr>
      <p:sp>
        <p:nvSpPr>
          <p:cNvPr id="691" name="Google Shape;691;p10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2" name="Google Shape;692;p105"/>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93" name="Google Shape;693;p105"/>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94" name="Google Shape;694;p10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5" name="Google Shape;695;p10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6" name="Google Shape;696;p10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7" name="Google Shape;697;p105"/>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98" name="Google Shape;698;p105"/>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699" name="Shape 699"/>
        <p:cNvGrpSpPr/>
        <p:nvPr/>
      </p:nvGrpSpPr>
      <p:grpSpPr>
        <a:xfrm>
          <a:off x="0" y="0"/>
          <a:ext cx="0" cy="0"/>
          <a:chOff x="0" y="0"/>
          <a:chExt cx="0" cy="0"/>
        </a:xfrm>
      </p:grpSpPr>
      <p:sp>
        <p:nvSpPr>
          <p:cNvPr id="700" name="Google Shape;700;p10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1" name="Google Shape;701;p106"/>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02" name="Google Shape;702;p10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03" name="Google Shape;703;p10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4" name="Google Shape;704;p10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5" name="Google Shape;705;p10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06" name="Google Shape;706;p106"/>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07" name="Google Shape;707;p106"/>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708" name="Shape 708"/>
        <p:cNvGrpSpPr/>
        <p:nvPr/>
      </p:nvGrpSpPr>
      <p:grpSpPr>
        <a:xfrm>
          <a:off x="0" y="0"/>
          <a:ext cx="0" cy="0"/>
          <a:chOff x="0" y="0"/>
          <a:chExt cx="0" cy="0"/>
        </a:xfrm>
      </p:grpSpPr>
      <p:sp>
        <p:nvSpPr>
          <p:cNvPr id="709" name="Google Shape;709;p107"/>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0" name="Google Shape;710;p107"/>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11" name="Google Shape;711;p107"/>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12" name="Google Shape;712;p10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3" name="Google Shape;713;p10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4" name="Google Shape;714;p10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15" name="Google Shape;715;p107"/>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16" name="Google Shape;716;p107"/>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p:cSld name="4_Picture with Caption">
    <p:spTree>
      <p:nvGrpSpPr>
        <p:cNvPr id="717" name="Shape 717"/>
        <p:cNvGrpSpPr/>
        <p:nvPr/>
      </p:nvGrpSpPr>
      <p:grpSpPr>
        <a:xfrm>
          <a:off x="0" y="0"/>
          <a:ext cx="0" cy="0"/>
          <a:chOff x="0" y="0"/>
          <a:chExt cx="0" cy="0"/>
        </a:xfrm>
      </p:grpSpPr>
      <p:sp>
        <p:nvSpPr>
          <p:cNvPr id="718" name="Google Shape;718;p108"/>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9" name="Google Shape;719;p108"/>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20" name="Google Shape;720;p108"/>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1" name="Google Shape;721;p10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2" name="Google Shape;722;p10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3" name="Google Shape;723;p10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24" name="Google Shape;724;p108"/>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25" name="Google Shape;725;p108"/>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6" name="Shape 726"/>
        <p:cNvGrpSpPr/>
        <p:nvPr/>
      </p:nvGrpSpPr>
      <p:grpSpPr>
        <a:xfrm>
          <a:off x="0" y="0"/>
          <a:ext cx="0" cy="0"/>
          <a:chOff x="0" y="0"/>
          <a:chExt cx="0" cy="0"/>
        </a:xfrm>
      </p:grpSpPr>
      <p:sp>
        <p:nvSpPr>
          <p:cNvPr id="727" name="Google Shape;727;p10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8" name="Google Shape;728;p109"/>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9" name="Google Shape;729;p10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0" name="Google Shape;730;p10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1" name="Google Shape;731;p10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32" name="Google Shape;732;p109"/>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33" name="Google Shape;733;p109"/>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734" name="Shape 734"/>
        <p:cNvGrpSpPr/>
        <p:nvPr/>
      </p:nvGrpSpPr>
      <p:grpSpPr>
        <a:xfrm>
          <a:off x="0" y="0"/>
          <a:ext cx="0" cy="0"/>
          <a:chOff x="0" y="0"/>
          <a:chExt cx="0" cy="0"/>
        </a:xfrm>
      </p:grpSpPr>
      <p:sp>
        <p:nvSpPr>
          <p:cNvPr id="735" name="Google Shape;735;p11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6" name="Google Shape;736;p11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7" name="Google Shape;737;p1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8" name="Google Shape;738;p1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9" name="Google Shape;739;p1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40" name="Google Shape;740;p110"/>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41" name="Google Shape;741;p110"/>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p:cSld name="2_Title and Vertical Text">
    <p:spTree>
      <p:nvGrpSpPr>
        <p:cNvPr id="742" name="Shape 742"/>
        <p:cNvGrpSpPr/>
        <p:nvPr/>
      </p:nvGrpSpPr>
      <p:grpSpPr>
        <a:xfrm>
          <a:off x="0" y="0"/>
          <a:ext cx="0" cy="0"/>
          <a:chOff x="0" y="0"/>
          <a:chExt cx="0" cy="0"/>
        </a:xfrm>
      </p:grpSpPr>
      <p:sp>
        <p:nvSpPr>
          <p:cNvPr id="743" name="Google Shape;743;p11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4" name="Google Shape;744;p111"/>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5" name="Google Shape;745;p11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6" name="Google Shape;746;p11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7" name="Google Shape;747;p1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48" name="Google Shape;748;p111"/>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49" name="Google Shape;749;p111"/>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Vertical Text">
  <p:cSld name="3_Title and Vertical Text">
    <p:spTree>
      <p:nvGrpSpPr>
        <p:cNvPr id="750" name="Shape 750"/>
        <p:cNvGrpSpPr/>
        <p:nvPr/>
      </p:nvGrpSpPr>
      <p:grpSpPr>
        <a:xfrm>
          <a:off x="0" y="0"/>
          <a:ext cx="0" cy="0"/>
          <a:chOff x="0" y="0"/>
          <a:chExt cx="0" cy="0"/>
        </a:xfrm>
      </p:grpSpPr>
      <p:sp>
        <p:nvSpPr>
          <p:cNvPr id="751" name="Google Shape;751;p11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52" name="Google Shape;752;p112"/>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3" name="Google Shape;753;p1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4" name="Google Shape;754;p1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5" name="Google Shape;755;p1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6" name="Google Shape;756;p112"/>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57" name="Google Shape;757;p112"/>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Vertical Text">
  <p:cSld name="4_Title and Vertical Text">
    <p:spTree>
      <p:nvGrpSpPr>
        <p:cNvPr id="758" name="Shape 758"/>
        <p:cNvGrpSpPr/>
        <p:nvPr/>
      </p:nvGrpSpPr>
      <p:grpSpPr>
        <a:xfrm>
          <a:off x="0" y="0"/>
          <a:ext cx="0" cy="0"/>
          <a:chOff x="0" y="0"/>
          <a:chExt cx="0" cy="0"/>
        </a:xfrm>
      </p:grpSpPr>
      <p:sp>
        <p:nvSpPr>
          <p:cNvPr id="759" name="Google Shape;759;p1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0" name="Google Shape;760;p11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1" name="Google Shape;761;p1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2" name="Google Shape;762;p1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3" name="Google Shape;763;p1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64" name="Google Shape;764;p113"/>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65" name="Google Shape;765;p113"/>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1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8" name="Google Shape;768;p11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9" name="Google Shape;769;p1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0" name="Google Shape;770;p1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1" name="Google Shape;771;p1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72" name="Google Shape;772;p114"/>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73" name="Google Shape;773;p114"/>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774" name="Shape 774"/>
        <p:cNvGrpSpPr/>
        <p:nvPr/>
      </p:nvGrpSpPr>
      <p:grpSpPr>
        <a:xfrm>
          <a:off x="0" y="0"/>
          <a:ext cx="0" cy="0"/>
          <a:chOff x="0" y="0"/>
          <a:chExt cx="0" cy="0"/>
        </a:xfrm>
      </p:grpSpPr>
      <p:sp>
        <p:nvSpPr>
          <p:cNvPr id="775" name="Google Shape;775;p115"/>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6" name="Google Shape;776;p115"/>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7" name="Google Shape;777;p1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8" name="Google Shape;778;p1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9" name="Google Shape;779;p1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80" name="Google Shape;780;p115"/>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81" name="Google Shape;781;p115"/>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p:cSld name="2_Vertical Title and Text">
    <p:spTree>
      <p:nvGrpSpPr>
        <p:cNvPr id="782" name="Shape 782"/>
        <p:cNvGrpSpPr/>
        <p:nvPr/>
      </p:nvGrpSpPr>
      <p:grpSpPr>
        <a:xfrm>
          <a:off x="0" y="0"/>
          <a:ext cx="0" cy="0"/>
          <a:chOff x="0" y="0"/>
          <a:chExt cx="0" cy="0"/>
        </a:xfrm>
      </p:grpSpPr>
      <p:sp>
        <p:nvSpPr>
          <p:cNvPr id="783" name="Google Shape;783;p11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4" name="Google Shape;784;p11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5" name="Google Shape;785;p1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6" name="Google Shape;786;p1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7" name="Google Shape;787;p1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88" name="Google Shape;788;p116"/>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89" name="Google Shape;789;p116"/>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ertical Title and Text">
  <p:cSld name="3_Vertical Title and Text">
    <p:spTree>
      <p:nvGrpSpPr>
        <p:cNvPr id="790" name="Shape 790"/>
        <p:cNvGrpSpPr/>
        <p:nvPr/>
      </p:nvGrpSpPr>
      <p:grpSpPr>
        <a:xfrm>
          <a:off x="0" y="0"/>
          <a:ext cx="0" cy="0"/>
          <a:chOff x="0" y="0"/>
          <a:chExt cx="0" cy="0"/>
        </a:xfrm>
      </p:grpSpPr>
      <p:sp>
        <p:nvSpPr>
          <p:cNvPr id="791" name="Google Shape;791;p117"/>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92" name="Google Shape;792;p117"/>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3" name="Google Shape;793;p1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4" name="Google Shape;794;p1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5" name="Google Shape;795;p1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96" name="Google Shape;796;p117"/>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97" name="Google Shape;797;p117"/>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Vertical Title and Text">
  <p:cSld name="4_Vertical Title and Text">
    <p:spTree>
      <p:nvGrpSpPr>
        <p:cNvPr id="798" name="Shape 798"/>
        <p:cNvGrpSpPr/>
        <p:nvPr/>
      </p:nvGrpSpPr>
      <p:grpSpPr>
        <a:xfrm>
          <a:off x="0" y="0"/>
          <a:ext cx="0" cy="0"/>
          <a:chOff x="0" y="0"/>
          <a:chExt cx="0" cy="0"/>
        </a:xfrm>
      </p:grpSpPr>
      <p:sp>
        <p:nvSpPr>
          <p:cNvPr id="799" name="Google Shape;799;p118"/>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0" name="Google Shape;800;p118"/>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1" name="Google Shape;801;p1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2" name="Google Shape;802;p1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3" name="Google Shape;803;p1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04" name="Google Shape;804;p118"/>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05" name="Google Shape;805;p118"/>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806" name="Shape 806"/>
        <p:cNvGrpSpPr/>
        <p:nvPr/>
      </p:nvGrpSpPr>
      <p:grpSpPr>
        <a:xfrm>
          <a:off x="0" y="0"/>
          <a:ext cx="0" cy="0"/>
          <a:chOff x="0" y="0"/>
          <a:chExt cx="0" cy="0"/>
        </a:xfrm>
      </p:grpSpPr>
      <p:sp>
        <p:nvSpPr>
          <p:cNvPr id="807" name="Google Shape;807;p119"/>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Clr>
                <a:schemeClr val="dk1"/>
              </a:buClr>
              <a:buSzPts val="3300"/>
              <a:buFont typeface="Trebuchet MS"/>
              <a:buNone/>
              <a:defRPr b="0" i="0" sz="4400" u="none" cap="none" strike="noStrike">
                <a:solidFill>
                  <a:schemeClr val="dk1"/>
                </a:solidFill>
                <a:latin typeface="Trebuchet MS"/>
                <a:ea typeface="Trebuchet MS"/>
                <a:cs typeface="Trebuchet MS"/>
                <a:sym typeface="Trebuchet MS"/>
              </a:defRPr>
            </a:lvl1pPr>
            <a:lvl2pPr indent="0" lvl="1" rtl="0">
              <a:spcBef>
                <a:spcPts val="0"/>
              </a:spcBef>
              <a:spcAft>
                <a:spcPts val="0"/>
              </a:spcAft>
              <a:buSzPts val="1100"/>
              <a:buNone/>
              <a:defRPr sz="1800"/>
            </a:lvl2pPr>
            <a:lvl3pPr indent="0" lvl="2" rtl="0">
              <a:spcBef>
                <a:spcPts val="0"/>
              </a:spcBef>
              <a:spcAft>
                <a:spcPts val="0"/>
              </a:spcAft>
              <a:buSzPts val="1100"/>
              <a:buNone/>
              <a:defRPr sz="1800"/>
            </a:lvl3pPr>
            <a:lvl4pPr indent="0" lvl="3" rtl="0">
              <a:spcBef>
                <a:spcPts val="0"/>
              </a:spcBef>
              <a:spcAft>
                <a:spcPts val="0"/>
              </a:spcAft>
              <a:buSzPts val="1100"/>
              <a:buNone/>
              <a:defRPr sz="1800"/>
            </a:lvl4pPr>
            <a:lvl5pPr indent="0" lvl="4" rtl="0">
              <a:spcBef>
                <a:spcPts val="0"/>
              </a:spcBef>
              <a:spcAft>
                <a:spcPts val="0"/>
              </a:spcAft>
              <a:buSzPts val="1100"/>
              <a:buNone/>
              <a:defRPr sz="1800"/>
            </a:lvl5pPr>
            <a:lvl6pPr indent="0" lvl="5" rtl="0">
              <a:spcBef>
                <a:spcPts val="0"/>
              </a:spcBef>
              <a:spcAft>
                <a:spcPts val="0"/>
              </a:spcAft>
              <a:buSzPts val="1100"/>
              <a:buNone/>
              <a:defRPr sz="1800"/>
            </a:lvl6pPr>
            <a:lvl7pPr indent="0" lvl="6" rtl="0">
              <a:spcBef>
                <a:spcPts val="0"/>
              </a:spcBef>
              <a:spcAft>
                <a:spcPts val="0"/>
              </a:spcAft>
              <a:buSzPts val="1100"/>
              <a:buNone/>
              <a:defRPr sz="1800"/>
            </a:lvl7pPr>
            <a:lvl8pPr indent="0" lvl="7" rtl="0">
              <a:spcBef>
                <a:spcPts val="0"/>
              </a:spcBef>
              <a:spcAft>
                <a:spcPts val="0"/>
              </a:spcAft>
              <a:buSzPts val="1100"/>
              <a:buNone/>
              <a:defRPr sz="1800"/>
            </a:lvl8pPr>
            <a:lvl9pPr indent="0" lvl="8" rtl="0">
              <a:spcBef>
                <a:spcPts val="0"/>
              </a:spcBef>
              <a:spcAft>
                <a:spcPts val="0"/>
              </a:spcAft>
              <a:buSzPts val="1100"/>
              <a:buNone/>
              <a:defRPr sz="1800"/>
            </a:lvl9pPr>
          </a:lstStyle>
          <a:p/>
        </p:txBody>
      </p:sp>
      <p:sp>
        <p:nvSpPr>
          <p:cNvPr id="808" name="Google Shape;808;p119"/>
          <p:cNvSpPr txBox="1"/>
          <p:nvPr>
            <p:ph idx="1" type="body"/>
          </p:nvPr>
        </p:nvSpPr>
        <p:spPr>
          <a:xfrm>
            <a:off x="457200" y="1200150"/>
            <a:ext cx="8229600" cy="3394500"/>
          </a:xfrm>
          <a:prstGeom prst="rect">
            <a:avLst/>
          </a:prstGeom>
          <a:noFill/>
          <a:ln>
            <a:noFill/>
          </a:ln>
        </p:spPr>
        <p:txBody>
          <a:bodyPr anchorCtr="0" anchor="t" bIns="34275" lIns="68575" spcFirstLastPara="1" rIns="68575" wrap="square" tIns="3427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rebuchet MS"/>
                <a:ea typeface="Trebuchet MS"/>
                <a:cs typeface="Trebuchet MS"/>
                <a:sym typeface="Trebuchet M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09" name="Google Shape;809;p119"/>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spcAft>
                <a:spcPts val="0"/>
              </a:spcAft>
              <a:buSzPts val="1100"/>
              <a:buNone/>
              <a:defRPr b="0" i="0" sz="12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9pPr>
          </a:lstStyle>
          <a:p/>
        </p:txBody>
      </p:sp>
      <p:sp>
        <p:nvSpPr>
          <p:cNvPr id="810" name="Google Shape;810;p119"/>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SzPts val="1100"/>
              <a:buNone/>
              <a:defRPr b="0" i="0" sz="12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100"/>
              <a:buNone/>
              <a:defRPr b="0" i="0" sz="1800" u="none" cap="none" strike="noStrike">
                <a:solidFill>
                  <a:schemeClr val="dk1"/>
                </a:solidFill>
                <a:latin typeface="Trebuchet MS"/>
                <a:ea typeface="Trebuchet MS"/>
                <a:cs typeface="Trebuchet MS"/>
                <a:sym typeface="Trebuchet MS"/>
              </a:defRPr>
            </a:lvl9pPr>
          </a:lstStyle>
          <a:p/>
        </p:txBody>
      </p:sp>
      <p:sp>
        <p:nvSpPr>
          <p:cNvPr id="811" name="Google Shape;811;p1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12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12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12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12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12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12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12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0" name="Shape 50"/>
        <p:cNvGrpSpPr/>
        <p:nvPr/>
      </p:nvGrpSpPr>
      <p:grpSpPr>
        <a:xfrm>
          <a:off x="0" y="0"/>
          <a:ext cx="0" cy="0"/>
          <a:chOff x="0" y="0"/>
          <a:chExt cx="0" cy="0"/>
        </a:xfrm>
      </p:grpSpPr>
      <p:sp>
        <p:nvSpPr>
          <p:cNvPr id="51" name="Google Shape;5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3"/>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5" name="Google Shape;55;p13"/>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4"/>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1925363"/>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6"/>
          <p:cNvSpPr/>
          <p:nvPr/>
        </p:nvSpPr>
        <p:spPr>
          <a:xfrm>
            <a:off x="-1" y="3486150"/>
            <a:ext cx="5759400" cy="1028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
        <p:nvSpPr>
          <p:cNvPr id="66" name="Google Shape;66;p16"/>
          <p:cNvSpPr txBox="1"/>
          <p:nvPr>
            <p:ph type="ctrTitle"/>
          </p:nvPr>
        </p:nvSpPr>
        <p:spPr>
          <a:xfrm>
            <a:off x="156287" y="3616579"/>
            <a:ext cx="5463000" cy="471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000"/>
              <a:buFont typeface="Trebuchet MS"/>
              <a:buNone/>
              <a:defRPr b="1" sz="30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 name="Google Shape;67;p16"/>
          <p:cNvSpPr txBox="1"/>
          <p:nvPr>
            <p:ph idx="1" type="subTitle"/>
          </p:nvPr>
        </p:nvSpPr>
        <p:spPr>
          <a:xfrm>
            <a:off x="156287" y="4149912"/>
            <a:ext cx="5519100" cy="3648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68" name="Google Shape;68;p16"/>
          <p:cNvPicPr preferRelativeResize="0"/>
          <p:nvPr/>
        </p:nvPicPr>
        <p:blipFill rotWithShape="1">
          <a:blip r:embed="rId3">
            <a:alphaModFix/>
          </a:blip>
          <a:srcRect b="0" l="0" r="0" t="0"/>
          <a:stretch/>
        </p:blipFill>
        <p:spPr>
          <a:xfrm>
            <a:off x="7681748" y="286069"/>
            <a:ext cx="1199915" cy="1042350"/>
          </a:xfrm>
          <a:prstGeom prst="rect">
            <a:avLst/>
          </a:prstGeom>
          <a:noFill/>
          <a:ln>
            <a:noFill/>
          </a:ln>
        </p:spPr>
      </p:pic>
      <p:sp>
        <p:nvSpPr>
          <p:cNvPr id="69" name="Google Shape;69;p16"/>
          <p:cNvSpPr/>
          <p:nvPr/>
        </p:nvSpPr>
        <p:spPr>
          <a:xfrm>
            <a:off x="0" y="5026795"/>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0" name="Google Shape;70;p16"/>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accent1"/>
        </a:solidFill>
      </p:bgPr>
    </p:bg>
    <p:spTree>
      <p:nvGrpSpPr>
        <p:cNvPr id="71" name="Shape 71"/>
        <p:cNvGrpSpPr/>
        <p:nvPr/>
      </p:nvGrpSpPr>
      <p:grpSpPr>
        <a:xfrm>
          <a:off x="0" y="0"/>
          <a:ext cx="0" cy="0"/>
          <a:chOff x="0" y="0"/>
          <a:chExt cx="0" cy="0"/>
        </a:xfrm>
      </p:grpSpPr>
      <p:sp>
        <p:nvSpPr>
          <p:cNvPr id="72" name="Google Shape;72;p17"/>
          <p:cNvSpPr txBox="1"/>
          <p:nvPr>
            <p:ph type="title"/>
          </p:nvPr>
        </p:nvSpPr>
        <p:spPr>
          <a:xfrm>
            <a:off x="628650" y="1925363"/>
            <a:ext cx="78867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2"/>
        </a:solid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628650" y="1925363"/>
            <a:ext cx="78867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accent3"/>
        </a:solidFill>
      </p:bgPr>
    </p:bg>
    <p:spTree>
      <p:nvGrpSpPr>
        <p:cNvPr id="75" name="Shape 75"/>
        <p:cNvGrpSpPr/>
        <p:nvPr/>
      </p:nvGrpSpPr>
      <p:grpSpPr>
        <a:xfrm>
          <a:off x="0" y="0"/>
          <a:ext cx="0" cy="0"/>
          <a:chOff x="0" y="0"/>
          <a:chExt cx="0" cy="0"/>
        </a:xfrm>
      </p:grpSpPr>
      <p:sp>
        <p:nvSpPr>
          <p:cNvPr id="76" name="Google Shape;76;p19"/>
          <p:cNvSpPr txBox="1"/>
          <p:nvPr>
            <p:ph type="title"/>
          </p:nvPr>
        </p:nvSpPr>
        <p:spPr>
          <a:xfrm>
            <a:off x="628650" y="1925363"/>
            <a:ext cx="78867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4"/>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628650" y="1925363"/>
            <a:ext cx="78867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21"/>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accent2"/>
        </a:solidFill>
      </p:bgPr>
    </p:bg>
    <p:spTree>
      <p:nvGrpSpPr>
        <p:cNvPr id="82" name="Shape 82"/>
        <p:cNvGrpSpPr/>
        <p:nvPr/>
      </p:nvGrpSpPr>
      <p:grpSpPr>
        <a:xfrm>
          <a:off x="0" y="0"/>
          <a:ext cx="0" cy="0"/>
          <a:chOff x="0" y="0"/>
          <a:chExt cx="0" cy="0"/>
        </a:xfrm>
      </p:grpSpPr>
      <p:sp>
        <p:nvSpPr>
          <p:cNvPr id="83" name="Google Shape;83;p2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 name="Google Shape;84;p22"/>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solidFill>
          <a:schemeClr val="accent3"/>
        </a:solidFill>
      </p:bgPr>
    </p:bg>
    <p:spTree>
      <p:nvGrpSpPr>
        <p:cNvPr id="85" name="Shape 85"/>
        <p:cNvGrpSpPr/>
        <p:nvPr/>
      </p:nvGrpSpPr>
      <p:grpSpPr>
        <a:xfrm>
          <a:off x="0" y="0"/>
          <a:ext cx="0" cy="0"/>
          <a:chOff x="0" y="0"/>
          <a:chExt cx="0" cy="0"/>
        </a:xfrm>
      </p:grpSpPr>
      <p:sp>
        <p:nvSpPr>
          <p:cNvPr id="86" name="Google Shape;86;p2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2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bg>
      <p:bgPr>
        <a:solidFill>
          <a:schemeClr val="accent4"/>
        </a:solidFill>
      </p:bgPr>
    </p:bg>
    <p:spTree>
      <p:nvGrpSpPr>
        <p:cNvPr id="88" name="Shape 88"/>
        <p:cNvGrpSpPr/>
        <p:nvPr/>
      </p:nvGrpSpPr>
      <p:grpSpPr>
        <a:xfrm>
          <a:off x="0" y="0"/>
          <a:ext cx="0" cy="0"/>
          <a:chOff x="0" y="0"/>
          <a:chExt cx="0" cy="0"/>
        </a:xfrm>
      </p:grpSpPr>
      <p:sp>
        <p:nvSpPr>
          <p:cNvPr id="89" name="Google Shape;89;p2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bg>
      <p:bgPr>
        <a:solidFill>
          <a:schemeClr val="accent5"/>
        </a:solidFill>
      </p:bgPr>
    </p:bg>
    <p:spTree>
      <p:nvGrpSpPr>
        <p:cNvPr id="91" name="Shape 91"/>
        <p:cNvGrpSpPr/>
        <p:nvPr/>
      </p:nvGrpSpPr>
      <p:grpSpPr>
        <a:xfrm>
          <a:off x="0" y="0"/>
          <a:ext cx="0" cy="0"/>
          <a:chOff x="0" y="0"/>
          <a:chExt cx="0" cy="0"/>
        </a:xfrm>
      </p:grpSpPr>
      <p:sp>
        <p:nvSpPr>
          <p:cNvPr id="92" name="Google Shape;92;p2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2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 name="Shape 94"/>
        <p:cNvGrpSpPr/>
        <p:nvPr/>
      </p:nvGrpSpPr>
      <p:grpSpPr>
        <a:xfrm>
          <a:off x="0" y="0"/>
          <a:ext cx="0" cy="0"/>
          <a:chOff x="0" y="0"/>
          <a:chExt cx="0" cy="0"/>
        </a:xfrm>
      </p:grpSpPr>
      <p:sp>
        <p:nvSpPr>
          <p:cNvPr id="95" name="Google Shape;95;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1"/>
              </a:buClr>
              <a:buSzPts val="2700"/>
              <a:buFont typeface="Trebuchet MS"/>
              <a:buNone/>
              <a:defRPr sz="2700">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2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26"/>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 name="Google Shape;102;p26"/>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3" name="Shape 103"/>
        <p:cNvGrpSpPr/>
        <p:nvPr/>
      </p:nvGrpSpPr>
      <p:grpSpPr>
        <a:xfrm>
          <a:off x="0" y="0"/>
          <a:ext cx="0" cy="0"/>
          <a:chOff x="0" y="0"/>
          <a:chExt cx="0" cy="0"/>
        </a:xfrm>
      </p:grpSpPr>
      <p:sp>
        <p:nvSpPr>
          <p:cNvPr id="104" name="Google Shape;104;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2"/>
              </a:buClr>
              <a:buSzPts val="2700"/>
              <a:buFont typeface="Trebuchet MS"/>
              <a:buNone/>
              <a:defRPr sz="2700">
                <a:solidFill>
                  <a:schemeClr val="accent2"/>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7"/>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1" name="Google Shape;111;p27"/>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2" name="Shape 112"/>
        <p:cNvGrpSpPr/>
        <p:nvPr/>
      </p:nvGrpSpPr>
      <p:grpSpPr>
        <a:xfrm>
          <a:off x="0" y="0"/>
          <a:ext cx="0" cy="0"/>
          <a:chOff x="0" y="0"/>
          <a:chExt cx="0" cy="0"/>
        </a:xfrm>
      </p:grpSpPr>
      <p:sp>
        <p:nvSpPr>
          <p:cNvPr id="113" name="Google Shape;113;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3"/>
              </a:buClr>
              <a:buSzPts val="2700"/>
              <a:buFont typeface="Trebuchet MS"/>
              <a:buNone/>
              <a:defRPr sz="2700">
                <a:solidFill>
                  <a:schemeClr val="accent3"/>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 name="Google Shape;114;p2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8"/>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0" name="Google Shape;120;p28"/>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21" name="Shape 121"/>
        <p:cNvGrpSpPr/>
        <p:nvPr/>
      </p:nvGrpSpPr>
      <p:grpSpPr>
        <a:xfrm>
          <a:off x="0" y="0"/>
          <a:ext cx="0" cy="0"/>
          <a:chOff x="0" y="0"/>
          <a:chExt cx="0" cy="0"/>
        </a:xfrm>
      </p:grpSpPr>
      <p:sp>
        <p:nvSpPr>
          <p:cNvPr id="122" name="Google Shape;122;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p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9"/>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9" name="Google Shape;129;p29"/>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30" name="Shape 130"/>
        <p:cNvGrpSpPr/>
        <p:nvPr/>
      </p:nvGrpSpPr>
      <p:grpSpPr>
        <a:xfrm>
          <a:off x="0" y="0"/>
          <a:ext cx="0" cy="0"/>
          <a:chOff x="0" y="0"/>
          <a:chExt cx="0" cy="0"/>
        </a:xfrm>
      </p:grpSpPr>
      <p:sp>
        <p:nvSpPr>
          <p:cNvPr id="131" name="Google Shape;131;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3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3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30"/>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8" name="Google Shape;138;p30"/>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3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1"/>
              </a:buClr>
              <a:buSzPts val="2700"/>
              <a:buFont typeface="Trebuchet MS"/>
              <a:buNone/>
              <a:defRPr sz="2700">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1" name="Google Shape;141;p31"/>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2" name="Google Shape;142;p31"/>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3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4" name="Google Shape;144;p3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31"/>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49" name="Google Shape;149;p31"/>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50" name="Shape 150"/>
        <p:cNvGrpSpPr/>
        <p:nvPr/>
      </p:nvGrpSpPr>
      <p:grpSpPr>
        <a:xfrm>
          <a:off x="0" y="0"/>
          <a:ext cx="0" cy="0"/>
          <a:chOff x="0" y="0"/>
          <a:chExt cx="0" cy="0"/>
        </a:xfrm>
      </p:grpSpPr>
      <p:sp>
        <p:nvSpPr>
          <p:cNvPr id="151" name="Google Shape;151;p3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2"/>
              </a:buClr>
              <a:buSzPts val="2700"/>
              <a:buFont typeface="Trebuchet MS"/>
              <a:buNone/>
              <a:defRPr sz="2700">
                <a:solidFill>
                  <a:schemeClr val="accent2"/>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2" name="Google Shape;152;p32"/>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3" name="Google Shape;153;p32"/>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5" name="Google Shape;155;p3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6" name="Google Shape;156;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32"/>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60" name="Google Shape;160;p32"/>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161" name="Shape 161"/>
        <p:cNvGrpSpPr/>
        <p:nvPr/>
      </p:nvGrpSpPr>
      <p:grpSpPr>
        <a:xfrm>
          <a:off x="0" y="0"/>
          <a:ext cx="0" cy="0"/>
          <a:chOff x="0" y="0"/>
          <a:chExt cx="0" cy="0"/>
        </a:xfrm>
      </p:grpSpPr>
      <p:sp>
        <p:nvSpPr>
          <p:cNvPr id="162" name="Google Shape;162;p3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3"/>
              </a:buClr>
              <a:buSzPts val="2700"/>
              <a:buFont typeface="Trebuchet MS"/>
              <a:buNone/>
              <a:defRPr sz="2700">
                <a:solidFill>
                  <a:schemeClr val="accent3"/>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33"/>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4" name="Google Shape;164;p33"/>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3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6" name="Google Shape;166;p3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33"/>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71" name="Google Shape;171;p33"/>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172" name="Shape 172"/>
        <p:cNvGrpSpPr/>
        <p:nvPr/>
      </p:nvGrpSpPr>
      <p:grpSpPr>
        <a:xfrm>
          <a:off x="0" y="0"/>
          <a:ext cx="0" cy="0"/>
          <a:chOff x="0" y="0"/>
          <a:chExt cx="0" cy="0"/>
        </a:xfrm>
      </p:grpSpPr>
      <p:sp>
        <p:nvSpPr>
          <p:cNvPr id="173" name="Google Shape;173;p3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4" name="Google Shape;174;p34"/>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5" name="Google Shape;175;p34"/>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6" name="Google Shape;176;p3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7" name="Google Shape;177;p34"/>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 name="Google Shape;178;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4"/>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82" name="Google Shape;182;p34"/>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mparison">
  <p:cSld name="4_Comparison">
    <p:spTree>
      <p:nvGrpSpPr>
        <p:cNvPr id="183" name="Shape 183"/>
        <p:cNvGrpSpPr/>
        <p:nvPr/>
      </p:nvGrpSpPr>
      <p:grpSpPr>
        <a:xfrm>
          <a:off x="0" y="0"/>
          <a:ext cx="0" cy="0"/>
          <a:chOff x="0" y="0"/>
          <a:chExt cx="0" cy="0"/>
        </a:xfrm>
      </p:grpSpPr>
      <p:sp>
        <p:nvSpPr>
          <p:cNvPr id="184" name="Google Shape;184;p3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5" name="Google Shape;185;p35"/>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6" name="Google Shape;186;p35"/>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 name="Google Shape;187;p3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8" name="Google Shape;188;p3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rtl="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rtl="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rtl="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 name="Google Shape;189;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0" name="Google Shape;190;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atin typeface="Trebuchet MS"/>
                <a:ea typeface="Trebuchet MS"/>
                <a:cs typeface="Trebuchet MS"/>
                <a:sym typeface="Trebuchet MS"/>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1" name="Google Shape;191;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p35"/>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93" name="Google Shape;193;p35"/>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36"/>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0" name="Google Shape;200;p36"/>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01" name="Shape 201"/>
        <p:cNvGrpSpPr/>
        <p:nvPr/>
      </p:nvGrpSpPr>
      <p:grpSpPr>
        <a:xfrm>
          <a:off x="0" y="0"/>
          <a:ext cx="0" cy="0"/>
          <a:chOff x="0" y="0"/>
          <a:chExt cx="0" cy="0"/>
        </a:xfrm>
      </p:grpSpPr>
      <p:sp>
        <p:nvSpPr>
          <p:cNvPr id="202" name="Google Shape;202;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3" name="Google Shape;203;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4" name="Google Shape;204;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5" name="Google Shape;205;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06" name="Google Shape;206;p37"/>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7" name="Google Shape;207;p37"/>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208" name="Shape 208"/>
        <p:cNvGrpSpPr/>
        <p:nvPr/>
      </p:nvGrpSpPr>
      <p:grpSpPr>
        <a:xfrm>
          <a:off x="0" y="0"/>
          <a:ext cx="0" cy="0"/>
          <a:chOff x="0" y="0"/>
          <a:chExt cx="0" cy="0"/>
        </a:xfrm>
      </p:grpSpPr>
      <p:sp>
        <p:nvSpPr>
          <p:cNvPr id="209" name="Google Shape;209;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0" name="Google Shape;210;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1" name="Google Shape;211;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2" name="Google Shape;212;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3" name="Google Shape;213;p38"/>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4" name="Google Shape;214;p38"/>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215" name="Shape 215"/>
        <p:cNvGrpSpPr/>
        <p:nvPr/>
      </p:nvGrpSpPr>
      <p:grpSpPr>
        <a:xfrm>
          <a:off x="0" y="0"/>
          <a:ext cx="0" cy="0"/>
          <a:chOff x="0" y="0"/>
          <a:chExt cx="0" cy="0"/>
        </a:xfrm>
      </p:grpSpPr>
      <p:sp>
        <p:nvSpPr>
          <p:cNvPr id="216" name="Google Shape;216;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9"/>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1" name="Google Shape;221;p39"/>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222" name="Shape 222"/>
        <p:cNvGrpSpPr/>
        <p:nvPr/>
      </p:nvGrpSpPr>
      <p:grpSpPr>
        <a:xfrm>
          <a:off x="0" y="0"/>
          <a:ext cx="0" cy="0"/>
          <a:chOff x="0" y="0"/>
          <a:chExt cx="0" cy="0"/>
        </a:xfrm>
      </p:grpSpPr>
      <p:sp>
        <p:nvSpPr>
          <p:cNvPr id="223" name="Google Shape;223;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4" name="Google Shape;224;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5" name="Google Shape;225;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6" name="Google Shape;226;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7" name="Google Shape;227;p40"/>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8" name="Google Shape;228;p40"/>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1" name="Google Shape;231;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41"/>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4" name="Google Shape;234;p41"/>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35" name="Shape 235"/>
        <p:cNvGrpSpPr/>
        <p:nvPr/>
      </p:nvGrpSpPr>
      <p:grpSpPr>
        <a:xfrm>
          <a:off x="0" y="0"/>
          <a:ext cx="0" cy="0"/>
          <a:chOff x="0" y="0"/>
          <a:chExt cx="0" cy="0"/>
        </a:xfrm>
      </p:grpSpPr>
      <p:sp>
        <p:nvSpPr>
          <p:cNvPr id="236" name="Google Shape;236;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7" name="Google Shape;237;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9" name="Google Shape;239;p42"/>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0" name="Google Shape;240;p42"/>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41" name="Shape 241"/>
        <p:cNvGrpSpPr/>
        <p:nvPr/>
      </p:nvGrpSpPr>
      <p:grpSpPr>
        <a:xfrm>
          <a:off x="0" y="0"/>
          <a:ext cx="0" cy="0"/>
          <a:chOff x="0" y="0"/>
          <a:chExt cx="0" cy="0"/>
        </a:xfrm>
      </p:grpSpPr>
      <p:sp>
        <p:nvSpPr>
          <p:cNvPr id="242" name="Google Shape;242;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43"/>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6" name="Google Shape;246;p43"/>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47" name="Shape 247"/>
        <p:cNvGrpSpPr/>
        <p:nvPr/>
      </p:nvGrpSpPr>
      <p:grpSpPr>
        <a:xfrm>
          <a:off x="0" y="0"/>
          <a:ext cx="0" cy="0"/>
          <a:chOff x="0" y="0"/>
          <a:chExt cx="0" cy="0"/>
        </a:xfrm>
      </p:grpSpPr>
      <p:sp>
        <p:nvSpPr>
          <p:cNvPr id="248" name="Google Shape;248;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9" name="Google Shape;249;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0" name="Google Shape;250;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1" name="Google Shape;251;p44"/>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2" name="Google Shape;252;p44"/>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253" name="Shape 253"/>
        <p:cNvGrpSpPr/>
        <p:nvPr/>
      </p:nvGrpSpPr>
      <p:grpSpPr>
        <a:xfrm>
          <a:off x="0" y="0"/>
          <a:ext cx="0" cy="0"/>
          <a:chOff x="0" y="0"/>
          <a:chExt cx="0" cy="0"/>
        </a:xfrm>
      </p:grpSpPr>
      <p:sp>
        <p:nvSpPr>
          <p:cNvPr id="254" name="Google Shape;25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5" name="Google Shape;25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6" name="Google Shape;25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45"/>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8" name="Google Shape;258;p45"/>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9" name="Shape 259"/>
        <p:cNvGrpSpPr/>
        <p:nvPr/>
      </p:nvGrpSpPr>
      <p:grpSpPr>
        <a:xfrm>
          <a:off x="0" y="0"/>
          <a:ext cx="0" cy="0"/>
          <a:chOff x="0" y="0"/>
          <a:chExt cx="0" cy="0"/>
        </a:xfrm>
      </p:grpSpPr>
      <p:sp>
        <p:nvSpPr>
          <p:cNvPr id="260" name="Google Shape;260;p46"/>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1" name="Google Shape;261;p46"/>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62" name="Google Shape;262;p46"/>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63" name="Google Shape;26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4" name="Google Shape;26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5" name="Google Shape;26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46"/>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67" name="Google Shape;267;p46"/>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68" name="Shape 268"/>
        <p:cNvGrpSpPr/>
        <p:nvPr/>
      </p:nvGrpSpPr>
      <p:grpSpPr>
        <a:xfrm>
          <a:off x="0" y="0"/>
          <a:ext cx="0" cy="0"/>
          <a:chOff x="0" y="0"/>
          <a:chExt cx="0" cy="0"/>
        </a:xfrm>
      </p:grpSpPr>
      <p:sp>
        <p:nvSpPr>
          <p:cNvPr id="269" name="Google Shape;269;p47"/>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0" name="Google Shape;270;p47"/>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71" name="Google Shape;271;p47"/>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72" name="Google Shape;27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3" name="Google Shape;27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4" name="Google Shape;27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5" name="Google Shape;275;p47"/>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6" name="Google Shape;276;p47"/>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277" name="Shape 277"/>
        <p:cNvGrpSpPr/>
        <p:nvPr/>
      </p:nvGrpSpPr>
      <p:grpSpPr>
        <a:xfrm>
          <a:off x="0" y="0"/>
          <a:ext cx="0" cy="0"/>
          <a:chOff x="0" y="0"/>
          <a:chExt cx="0" cy="0"/>
        </a:xfrm>
      </p:grpSpPr>
      <p:sp>
        <p:nvSpPr>
          <p:cNvPr id="278" name="Google Shape;278;p48"/>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48"/>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0" name="Google Shape;280;p48"/>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81" name="Google Shape;281;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2" name="Google Shape;282;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3" name="Google Shape;283;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4" name="Google Shape;284;p48"/>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5" name="Google Shape;285;p48"/>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286" name="Shape 286"/>
        <p:cNvGrpSpPr/>
        <p:nvPr/>
      </p:nvGrpSpPr>
      <p:grpSpPr>
        <a:xfrm>
          <a:off x="0" y="0"/>
          <a:ext cx="0" cy="0"/>
          <a:chOff x="0" y="0"/>
          <a:chExt cx="0" cy="0"/>
        </a:xfrm>
      </p:grpSpPr>
      <p:sp>
        <p:nvSpPr>
          <p:cNvPr id="287" name="Google Shape;287;p4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49"/>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9" name="Google Shape;289;p4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0" name="Google Shape;290;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93" name="Google Shape;293;p49"/>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4" name="Google Shape;294;p49"/>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 with Caption">
  <p:cSld name="4_Content with Caption">
    <p:spTree>
      <p:nvGrpSpPr>
        <p:cNvPr id="295" name="Shape 295"/>
        <p:cNvGrpSpPr/>
        <p:nvPr/>
      </p:nvGrpSpPr>
      <p:grpSpPr>
        <a:xfrm>
          <a:off x="0" y="0"/>
          <a:ext cx="0" cy="0"/>
          <a:chOff x="0" y="0"/>
          <a:chExt cx="0" cy="0"/>
        </a:xfrm>
      </p:grpSpPr>
      <p:sp>
        <p:nvSpPr>
          <p:cNvPr id="296" name="Google Shape;296;p50"/>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7" name="Google Shape;297;p50"/>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98" name="Google Shape;298;p50"/>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9" name="Google Shape;299;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0" name="Google Shape;300;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1" name="Google Shape;301;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2" name="Google Shape;302;p50"/>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3" name="Google Shape;303;p50"/>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4" name="Shape 304"/>
        <p:cNvGrpSpPr/>
        <p:nvPr/>
      </p:nvGrpSpPr>
      <p:grpSpPr>
        <a:xfrm>
          <a:off x="0" y="0"/>
          <a:ext cx="0" cy="0"/>
          <a:chOff x="0" y="0"/>
          <a:chExt cx="0" cy="0"/>
        </a:xfrm>
      </p:grpSpPr>
      <p:sp>
        <p:nvSpPr>
          <p:cNvPr id="305" name="Google Shape;305;p5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6" name="Google Shape;306;p51"/>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07" name="Google Shape;307;p5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08" name="Google Shape;308;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9" name="Google Shape;309;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1" name="Google Shape;311;p51"/>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12" name="Google Shape;312;p51"/>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313" name="Shape 313"/>
        <p:cNvGrpSpPr/>
        <p:nvPr/>
      </p:nvGrpSpPr>
      <p:grpSpPr>
        <a:xfrm>
          <a:off x="0" y="0"/>
          <a:ext cx="0" cy="0"/>
          <a:chOff x="0" y="0"/>
          <a:chExt cx="0" cy="0"/>
        </a:xfrm>
      </p:grpSpPr>
      <p:sp>
        <p:nvSpPr>
          <p:cNvPr id="314" name="Google Shape;314;p5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5" name="Google Shape;315;p5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16" name="Google Shape;316;p5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17" name="Google Shape;317;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9" name="Google Shape;319;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0" name="Google Shape;320;p52"/>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1" name="Google Shape;321;p52"/>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322" name="Shape 322"/>
        <p:cNvGrpSpPr/>
        <p:nvPr/>
      </p:nvGrpSpPr>
      <p:grpSpPr>
        <a:xfrm>
          <a:off x="0" y="0"/>
          <a:ext cx="0" cy="0"/>
          <a:chOff x="0" y="0"/>
          <a:chExt cx="0" cy="0"/>
        </a:xfrm>
      </p:grpSpPr>
      <p:sp>
        <p:nvSpPr>
          <p:cNvPr id="323" name="Google Shape;323;p5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4" name="Google Shape;324;p53"/>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25" name="Google Shape;325;p53"/>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26" name="Google Shape;326;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7" name="Google Shape;327;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8" name="Google Shape;328;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9" name="Google Shape;329;p53"/>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0" name="Google Shape;330;p53"/>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331" name="Shape 331"/>
        <p:cNvGrpSpPr/>
        <p:nvPr/>
      </p:nvGrpSpPr>
      <p:grpSpPr>
        <a:xfrm>
          <a:off x="0" y="0"/>
          <a:ext cx="0" cy="0"/>
          <a:chOff x="0" y="0"/>
          <a:chExt cx="0" cy="0"/>
        </a:xfrm>
      </p:grpSpPr>
      <p:sp>
        <p:nvSpPr>
          <p:cNvPr id="332" name="Google Shape;332;p5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3" name="Google Shape;333;p54"/>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34" name="Google Shape;334;p5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35" name="Google Shape;335;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6" name="Google Shape;336;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7" name="Google Shape;337;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8" name="Google Shape;338;p54"/>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9" name="Google Shape;339;p54"/>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p:cSld name="4_Picture with Caption">
    <p:spTree>
      <p:nvGrpSpPr>
        <p:cNvPr id="340" name="Shape 340"/>
        <p:cNvGrpSpPr/>
        <p:nvPr/>
      </p:nvGrpSpPr>
      <p:grpSpPr>
        <a:xfrm>
          <a:off x="0" y="0"/>
          <a:ext cx="0" cy="0"/>
          <a:chOff x="0" y="0"/>
          <a:chExt cx="0" cy="0"/>
        </a:xfrm>
      </p:grpSpPr>
      <p:sp>
        <p:nvSpPr>
          <p:cNvPr id="341" name="Google Shape;341;p55"/>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2" name="Google Shape;342;p55"/>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43" name="Google Shape;343;p55"/>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44" name="Google Shape;344;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5" name="Google Shape;345;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6" name="Google Shape;346;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7" name="Google Shape;347;p55"/>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8" name="Google Shape;348;p55"/>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9" name="Shape 349"/>
        <p:cNvGrpSpPr/>
        <p:nvPr/>
      </p:nvGrpSpPr>
      <p:grpSpPr>
        <a:xfrm>
          <a:off x="0" y="0"/>
          <a:ext cx="0" cy="0"/>
          <a:chOff x="0" y="0"/>
          <a:chExt cx="0" cy="0"/>
        </a:xfrm>
      </p:grpSpPr>
      <p:sp>
        <p:nvSpPr>
          <p:cNvPr id="350" name="Google Shape;350;p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1" name="Google Shape;351;p5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2" name="Google Shape;352;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3" name="Google Shape;353;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4" name="Google Shape;354;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5" name="Google Shape;355;p56"/>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6" name="Google Shape;356;p56"/>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357" name="Shape 357"/>
        <p:cNvGrpSpPr/>
        <p:nvPr/>
      </p:nvGrpSpPr>
      <p:grpSpPr>
        <a:xfrm>
          <a:off x="0" y="0"/>
          <a:ext cx="0" cy="0"/>
          <a:chOff x="0" y="0"/>
          <a:chExt cx="0" cy="0"/>
        </a:xfrm>
      </p:grpSpPr>
      <p:sp>
        <p:nvSpPr>
          <p:cNvPr id="358" name="Google Shape;358;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9" name="Google Shape;359;p5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 name="Google Shape;360;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1" name="Google Shape;361;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2" name="Google Shape;362;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57"/>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64" name="Google Shape;364;p57"/>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p:cSld name="2_Title and Vertical Text">
    <p:spTree>
      <p:nvGrpSpPr>
        <p:cNvPr id="365" name="Shape 365"/>
        <p:cNvGrpSpPr/>
        <p:nvPr/>
      </p:nvGrpSpPr>
      <p:grpSpPr>
        <a:xfrm>
          <a:off x="0" y="0"/>
          <a:ext cx="0" cy="0"/>
          <a:chOff x="0" y="0"/>
          <a:chExt cx="0" cy="0"/>
        </a:xfrm>
      </p:grpSpPr>
      <p:sp>
        <p:nvSpPr>
          <p:cNvPr id="366" name="Google Shape;366;p5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7" name="Google Shape;367;p5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8" name="Google Shape;368;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9" name="Google Shape;369;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0" name="Google Shape;370;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1" name="Google Shape;371;p58"/>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2" name="Google Shape;372;p58"/>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Vertical Text">
  <p:cSld name="3_Title and Vertical Text">
    <p:spTree>
      <p:nvGrpSpPr>
        <p:cNvPr id="373" name="Shape 373"/>
        <p:cNvGrpSpPr/>
        <p:nvPr/>
      </p:nvGrpSpPr>
      <p:grpSpPr>
        <a:xfrm>
          <a:off x="0" y="0"/>
          <a:ext cx="0" cy="0"/>
          <a:chOff x="0" y="0"/>
          <a:chExt cx="0" cy="0"/>
        </a:xfrm>
      </p:grpSpPr>
      <p:sp>
        <p:nvSpPr>
          <p:cNvPr id="374" name="Google Shape;374;p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5" name="Google Shape;375;p5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6" name="Google Shape;376;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7" name="Google Shape;377;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8" name="Google Shape;378;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9" name="Google Shape;379;p59"/>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0" name="Google Shape;380;p59"/>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Vertical Text">
  <p:cSld name="4_Title and Vertical Text">
    <p:spTree>
      <p:nvGrpSpPr>
        <p:cNvPr id="381" name="Shape 381"/>
        <p:cNvGrpSpPr/>
        <p:nvPr/>
      </p:nvGrpSpPr>
      <p:grpSpPr>
        <a:xfrm>
          <a:off x="0" y="0"/>
          <a:ext cx="0" cy="0"/>
          <a:chOff x="0" y="0"/>
          <a:chExt cx="0" cy="0"/>
        </a:xfrm>
      </p:grpSpPr>
      <p:sp>
        <p:nvSpPr>
          <p:cNvPr id="382" name="Google Shape;382;p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3" name="Google Shape;383;p6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 name="Google Shape;384;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5" name="Google Shape;385;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6" name="Google Shape;386;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60"/>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8" name="Google Shape;388;p60"/>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9" name="Shape 389"/>
        <p:cNvGrpSpPr/>
        <p:nvPr/>
      </p:nvGrpSpPr>
      <p:grpSpPr>
        <a:xfrm>
          <a:off x="0" y="0"/>
          <a:ext cx="0" cy="0"/>
          <a:chOff x="0" y="0"/>
          <a:chExt cx="0" cy="0"/>
        </a:xfrm>
      </p:grpSpPr>
      <p:sp>
        <p:nvSpPr>
          <p:cNvPr id="390" name="Google Shape;390;p6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1" name="Google Shape;391;p6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 name="Google Shape;392;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3" name="Google Shape;393;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4" name="Google Shape;394;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5" name="Google Shape;395;p61"/>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6" name="Google Shape;396;p61"/>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397" name="Shape 397"/>
        <p:cNvGrpSpPr/>
        <p:nvPr/>
      </p:nvGrpSpPr>
      <p:grpSpPr>
        <a:xfrm>
          <a:off x="0" y="0"/>
          <a:ext cx="0" cy="0"/>
          <a:chOff x="0" y="0"/>
          <a:chExt cx="0" cy="0"/>
        </a:xfrm>
      </p:grpSpPr>
      <p:sp>
        <p:nvSpPr>
          <p:cNvPr id="398" name="Google Shape;398;p6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9" name="Google Shape;399;p6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0" name="Google Shape;400;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1" name="Google Shape;401;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2" name="Google Shape;402;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03" name="Google Shape;403;p62"/>
          <p:cNvSpPr/>
          <p:nvPr/>
        </p:nvSpPr>
        <p:spPr>
          <a:xfrm>
            <a:off x="0" y="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04" name="Google Shape;404;p62"/>
          <p:cNvSpPr/>
          <p:nvPr/>
        </p:nvSpPr>
        <p:spPr>
          <a:xfrm>
            <a:off x="0" y="4972050"/>
            <a:ext cx="9144000" cy="17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p:cSld name="2_Vertical Title and Text">
    <p:spTree>
      <p:nvGrpSpPr>
        <p:cNvPr id="405" name="Shape 405"/>
        <p:cNvGrpSpPr/>
        <p:nvPr/>
      </p:nvGrpSpPr>
      <p:grpSpPr>
        <a:xfrm>
          <a:off x="0" y="0"/>
          <a:ext cx="0" cy="0"/>
          <a:chOff x="0" y="0"/>
          <a:chExt cx="0" cy="0"/>
        </a:xfrm>
      </p:grpSpPr>
      <p:sp>
        <p:nvSpPr>
          <p:cNvPr id="406" name="Google Shape;406;p6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7" name="Google Shape;407;p6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 name="Google Shape;408;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9" name="Google Shape;409;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0" name="Google Shape;410;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1" name="Google Shape;411;p63"/>
          <p:cNvSpPr/>
          <p:nvPr/>
        </p:nvSpPr>
        <p:spPr>
          <a:xfrm>
            <a:off x="0" y="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12" name="Google Shape;412;p63"/>
          <p:cNvSpPr/>
          <p:nvPr/>
        </p:nvSpPr>
        <p:spPr>
          <a:xfrm>
            <a:off x="0" y="4972050"/>
            <a:ext cx="9144000" cy="1716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ertical Title and Text">
  <p:cSld name="3_Vertical Title and Text">
    <p:spTree>
      <p:nvGrpSpPr>
        <p:cNvPr id="413" name="Shape 413"/>
        <p:cNvGrpSpPr/>
        <p:nvPr/>
      </p:nvGrpSpPr>
      <p:grpSpPr>
        <a:xfrm>
          <a:off x="0" y="0"/>
          <a:ext cx="0" cy="0"/>
          <a:chOff x="0" y="0"/>
          <a:chExt cx="0" cy="0"/>
        </a:xfrm>
      </p:grpSpPr>
      <p:sp>
        <p:nvSpPr>
          <p:cNvPr id="414" name="Google Shape;414;p6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5" name="Google Shape;415;p6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6" name="Google Shape;416;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7" name="Google Shape;417;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8" name="Google Shape;418;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9" name="Google Shape;419;p64"/>
          <p:cNvSpPr/>
          <p:nvPr/>
        </p:nvSpPr>
        <p:spPr>
          <a:xfrm>
            <a:off x="0" y="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0" name="Google Shape;420;p64"/>
          <p:cNvSpPr/>
          <p:nvPr/>
        </p:nvSpPr>
        <p:spPr>
          <a:xfrm>
            <a:off x="0" y="4972050"/>
            <a:ext cx="9144000" cy="1716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Vertical Title and Text">
  <p:cSld name="4_Vertical Title and Text">
    <p:spTree>
      <p:nvGrpSpPr>
        <p:cNvPr id="421" name="Shape 421"/>
        <p:cNvGrpSpPr/>
        <p:nvPr/>
      </p:nvGrpSpPr>
      <p:grpSpPr>
        <a:xfrm>
          <a:off x="0" y="0"/>
          <a:ext cx="0" cy="0"/>
          <a:chOff x="0" y="0"/>
          <a:chExt cx="0" cy="0"/>
        </a:xfrm>
      </p:grpSpPr>
      <p:sp>
        <p:nvSpPr>
          <p:cNvPr id="422" name="Google Shape;422;p6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3" name="Google Shape;423;p6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4" name="Google Shape;424;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5" name="Google Shape;425;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6" name="Google Shape;426;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27" name="Google Shape;427;p65"/>
          <p:cNvSpPr/>
          <p:nvPr/>
        </p:nvSpPr>
        <p:spPr>
          <a:xfrm>
            <a:off x="0" y="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8" name="Google Shape;428;p65"/>
          <p:cNvSpPr/>
          <p:nvPr/>
        </p:nvSpPr>
        <p:spPr>
          <a:xfrm>
            <a:off x="0" y="4972050"/>
            <a:ext cx="9144000" cy="1716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9" name="Shape 429"/>
        <p:cNvGrpSpPr/>
        <p:nvPr/>
      </p:nvGrpSpPr>
      <p:grpSpPr>
        <a:xfrm>
          <a:off x="0" y="0"/>
          <a:ext cx="0" cy="0"/>
          <a:chOff x="0" y="0"/>
          <a:chExt cx="0" cy="0"/>
        </a:xfrm>
      </p:grpSpPr>
      <p:sp>
        <p:nvSpPr>
          <p:cNvPr id="430" name="Google Shape;430;p6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1" name="Google Shape;431;p6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32" name="Google Shape;432;p6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433" name="Shape 433"/>
        <p:cNvGrpSpPr/>
        <p:nvPr/>
      </p:nvGrpSpPr>
      <p:grpSpPr>
        <a:xfrm>
          <a:off x="0" y="0"/>
          <a:ext cx="0" cy="0"/>
          <a:chOff x="0" y="0"/>
          <a:chExt cx="0" cy="0"/>
        </a:xfrm>
      </p:grpSpPr>
      <p:sp>
        <p:nvSpPr>
          <p:cNvPr id="434" name="Google Shape;434;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Trebuchet MS"/>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35" name="Google Shape;435;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Trebuchet MS"/>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36" name="Google Shape;436;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1pPr>
            <a:lvl2pPr indent="0" lvl="1"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2pPr>
            <a:lvl3pPr indent="0" lvl="2"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3pPr>
            <a:lvl4pPr indent="0" lvl="3"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4pPr>
            <a:lvl5pPr indent="0" lvl="4"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5pPr>
            <a:lvl6pPr indent="0" lvl="5"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6pPr>
            <a:lvl7pPr indent="0" lvl="6"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7pPr>
            <a:lvl8pPr indent="0" lvl="7"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8pPr>
            <a:lvl9pPr indent="0" lvl="8" marL="0" marR="0" rtl="0" algn="r">
              <a:spcBef>
                <a:spcPts val="0"/>
              </a:spcBef>
              <a:spcAft>
                <a:spcPts val="0"/>
              </a:spcAft>
              <a:buClr>
                <a:srgbClr val="888888"/>
              </a:buClr>
              <a:buSzPts val="900"/>
              <a:buFont typeface="Trebuchet MS"/>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437" name="Google Shape;437;p67"/>
          <p:cNvSpPr/>
          <p:nvPr/>
        </p:nvSpPr>
        <p:spPr>
          <a:xfrm>
            <a:off x="0" y="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8" name="Google Shape;438;p67"/>
          <p:cNvSpPr/>
          <p:nvPr/>
        </p:nvSpPr>
        <p:spPr>
          <a:xfrm>
            <a:off x="0" y="4972050"/>
            <a:ext cx="9144000" cy="171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439" name="Shape 439"/>
        <p:cNvGrpSpPr/>
        <p:nvPr/>
      </p:nvGrpSpPr>
      <p:grpSpPr>
        <a:xfrm>
          <a:off x="0" y="0"/>
          <a:ext cx="0" cy="0"/>
          <a:chOff x="0" y="0"/>
          <a:chExt cx="0" cy="0"/>
        </a:xfrm>
      </p:grpSpPr>
      <p:sp>
        <p:nvSpPr>
          <p:cNvPr id="440" name="Google Shape;440;p68"/>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1" name="Google Shape;441;p6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accent1"/>
        </a:solidFill>
      </p:bgPr>
    </p:bg>
    <p:spTree>
      <p:nvGrpSpPr>
        <p:cNvPr id="448" name="Shape 448"/>
        <p:cNvGrpSpPr/>
        <p:nvPr/>
      </p:nvGrpSpPr>
      <p:grpSpPr>
        <a:xfrm>
          <a:off x="0" y="0"/>
          <a:ext cx="0" cy="0"/>
          <a:chOff x="0" y="0"/>
          <a:chExt cx="0" cy="0"/>
        </a:xfrm>
      </p:grpSpPr>
      <p:sp>
        <p:nvSpPr>
          <p:cNvPr id="449" name="Google Shape;449;p70"/>
          <p:cNvSpPr txBox="1"/>
          <p:nvPr>
            <p:ph type="title"/>
          </p:nvPr>
        </p:nvSpPr>
        <p:spPr>
          <a:xfrm>
            <a:off x="628650" y="1925363"/>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2"/>
        </a:solidFill>
      </p:bgPr>
    </p:bg>
    <p:spTree>
      <p:nvGrpSpPr>
        <p:cNvPr id="450" name="Shape 450"/>
        <p:cNvGrpSpPr/>
        <p:nvPr/>
      </p:nvGrpSpPr>
      <p:grpSpPr>
        <a:xfrm>
          <a:off x="0" y="0"/>
          <a:ext cx="0" cy="0"/>
          <a:chOff x="0" y="0"/>
          <a:chExt cx="0" cy="0"/>
        </a:xfrm>
      </p:grpSpPr>
      <p:sp>
        <p:nvSpPr>
          <p:cNvPr id="451" name="Google Shape;451;p71"/>
          <p:cNvSpPr txBox="1"/>
          <p:nvPr>
            <p:ph type="title"/>
          </p:nvPr>
        </p:nvSpPr>
        <p:spPr>
          <a:xfrm>
            <a:off x="628650" y="1925363"/>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accent3"/>
        </a:solidFill>
      </p:bgPr>
    </p:bg>
    <p:spTree>
      <p:nvGrpSpPr>
        <p:cNvPr id="452" name="Shape 452"/>
        <p:cNvGrpSpPr/>
        <p:nvPr/>
      </p:nvGrpSpPr>
      <p:grpSpPr>
        <a:xfrm>
          <a:off x="0" y="0"/>
          <a:ext cx="0" cy="0"/>
          <a:chOff x="0" y="0"/>
          <a:chExt cx="0" cy="0"/>
        </a:xfrm>
      </p:grpSpPr>
      <p:sp>
        <p:nvSpPr>
          <p:cNvPr id="453" name="Google Shape;453;p72"/>
          <p:cNvSpPr txBox="1"/>
          <p:nvPr>
            <p:ph type="title"/>
          </p:nvPr>
        </p:nvSpPr>
        <p:spPr>
          <a:xfrm>
            <a:off x="628650" y="1925363"/>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4"/>
        </a:solidFill>
      </p:bgPr>
    </p:bg>
    <p:spTree>
      <p:nvGrpSpPr>
        <p:cNvPr id="454" name="Shape 454"/>
        <p:cNvGrpSpPr/>
        <p:nvPr/>
      </p:nvGrpSpPr>
      <p:grpSpPr>
        <a:xfrm>
          <a:off x="0" y="0"/>
          <a:ext cx="0" cy="0"/>
          <a:chOff x="0" y="0"/>
          <a:chExt cx="0" cy="0"/>
        </a:xfrm>
      </p:grpSpPr>
      <p:sp>
        <p:nvSpPr>
          <p:cNvPr id="455" name="Google Shape;455;p73"/>
          <p:cNvSpPr txBox="1"/>
          <p:nvPr>
            <p:ph type="title"/>
          </p:nvPr>
        </p:nvSpPr>
        <p:spPr>
          <a:xfrm>
            <a:off x="628650" y="1925363"/>
            <a:ext cx="7886700" cy="994172"/>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456" name="Shape 456"/>
        <p:cNvGrpSpPr/>
        <p:nvPr/>
      </p:nvGrpSpPr>
      <p:grpSpPr>
        <a:xfrm>
          <a:off x="0" y="0"/>
          <a:ext cx="0" cy="0"/>
          <a:chOff x="0" y="0"/>
          <a:chExt cx="0" cy="0"/>
        </a:xfrm>
      </p:grpSpPr>
      <p:sp>
        <p:nvSpPr>
          <p:cNvPr id="457" name="Google Shape;457;p74"/>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8" name="Google Shape;458;p74"/>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accent2"/>
        </a:solidFill>
      </p:bgPr>
    </p:bg>
    <p:spTree>
      <p:nvGrpSpPr>
        <p:cNvPr id="459" name="Shape 459"/>
        <p:cNvGrpSpPr/>
        <p:nvPr/>
      </p:nvGrpSpPr>
      <p:grpSpPr>
        <a:xfrm>
          <a:off x="0" y="0"/>
          <a:ext cx="0" cy="0"/>
          <a:chOff x="0" y="0"/>
          <a:chExt cx="0" cy="0"/>
        </a:xfrm>
      </p:grpSpPr>
      <p:sp>
        <p:nvSpPr>
          <p:cNvPr id="460" name="Google Shape;460;p75"/>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1" name="Google Shape;461;p75"/>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solidFill>
          <a:schemeClr val="accent3"/>
        </a:solidFill>
      </p:bgPr>
    </p:bg>
    <p:spTree>
      <p:nvGrpSpPr>
        <p:cNvPr id="462" name="Shape 462"/>
        <p:cNvGrpSpPr/>
        <p:nvPr/>
      </p:nvGrpSpPr>
      <p:grpSpPr>
        <a:xfrm>
          <a:off x="0" y="0"/>
          <a:ext cx="0" cy="0"/>
          <a:chOff x="0" y="0"/>
          <a:chExt cx="0" cy="0"/>
        </a:xfrm>
      </p:grpSpPr>
      <p:sp>
        <p:nvSpPr>
          <p:cNvPr id="463" name="Google Shape;463;p7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4" name="Google Shape;464;p7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bg>
      <p:bgPr>
        <a:solidFill>
          <a:schemeClr val="accent4"/>
        </a:solidFill>
      </p:bgPr>
    </p:bg>
    <p:spTree>
      <p:nvGrpSpPr>
        <p:cNvPr id="465" name="Shape 465"/>
        <p:cNvGrpSpPr/>
        <p:nvPr/>
      </p:nvGrpSpPr>
      <p:grpSpPr>
        <a:xfrm>
          <a:off x="0" y="0"/>
          <a:ext cx="0" cy="0"/>
          <a:chOff x="0" y="0"/>
          <a:chExt cx="0" cy="0"/>
        </a:xfrm>
      </p:grpSpPr>
      <p:sp>
        <p:nvSpPr>
          <p:cNvPr id="466" name="Google Shape;466;p7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7" name="Google Shape;467;p7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bg>
      <p:bgPr>
        <a:solidFill>
          <a:schemeClr val="accent5"/>
        </a:solidFill>
      </p:bgPr>
    </p:bg>
    <p:spTree>
      <p:nvGrpSpPr>
        <p:cNvPr id="468" name="Shape 468"/>
        <p:cNvGrpSpPr/>
        <p:nvPr/>
      </p:nvGrpSpPr>
      <p:grpSpPr>
        <a:xfrm>
          <a:off x="0" y="0"/>
          <a:ext cx="0" cy="0"/>
          <a:chOff x="0" y="0"/>
          <a:chExt cx="0" cy="0"/>
        </a:xfrm>
      </p:grpSpPr>
      <p:sp>
        <p:nvSpPr>
          <p:cNvPr id="469" name="Google Shape;469;p7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b="1" sz="3300">
                <a:solidFill>
                  <a:schemeClr val="l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0" name="Google Shape;470;p7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Trebuchet MS"/>
                <a:ea typeface="Trebuchet MS"/>
                <a:cs typeface="Trebuchet MS"/>
                <a:sym typeface="Trebuchet MS"/>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1" name="Shape 471"/>
        <p:cNvGrpSpPr/>
        <p:nvPr/>
      </p:nvGrpSpPr>
      <p:grpSpPr>
        <a:xfrm>
          <a:off x="0" y="0"/>
          <a:ext cx="0" cy="0"/>
          <a:chOff x="0" y="0"/>
          <a:chExt cx="0" cy="0"/>
        </a:xfrm>
      </p:grpSpPr>
      <p:sp>
        <p:nvSpPr>
          <p:cNvPr id="472" name="Google Shape;472;p7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700"/>
              <a:buFont typeface="Trebuchet MS"/>
              <a:buNone/>
              <a:defRPr sz="2700">
                <a:solidFill>
                  <a:schemeClr val="accen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3" name="Google Shape;473;p7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4" name="Google Shape;474;p7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7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6" name="Google Shape;476;p7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7" name="Google Shape;477;p7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478" name="Google Shape;478;p79"/>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79" name="Google Shape;479;p79"/>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80" name="Shape 480"/>
        <p:cNvGrpSpPr/>
        <p:nvPr/>
      </p:nvGrpSpPr>
      <p:grpSpPr>
        <a:xfrm>
          <a:off x="0" y="0"/>
          <a:ext cx="0" cy="0"/>
          <a:chOff x="0" y="0"/>
          <a:chExt cx="0" cy="0"/>
        </a:xfrm>
      </p:grpSpPr>
      <p:sp>
        <p:nvSpPr>
          <p:cNvPr id="481" name="Google Shape;481;p8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2700"/>
              <a:buFont typeface="Trebuchet MS"/>
              <a:buNone/>
              <a:defRPr sz="2700">
                <a:solidFill>
                  <a:schemeClr val="accent2"/>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2" name="Google Shape;482;p8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3" name="Google Shape;483;p8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4" name="Google Shape;484;p8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5" name="Google Shape;485;p8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6" name="Google Shape;486;p8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487" name="Google Shape;487;p80"/>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88" name="Google Shape;488;p80"/>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489" name="Shape 489"/>
        <p:cNvGrpSpPr/>
        <p:nvPr/>
      </p:nvGrpSpPr>
      <p:grpSpPr>
        <a:xfrm>
          <a:off x="0" y="0"/>
          <a:ext cx="0" cy="0"/>
          <a:chOff x="0" y="0"/>
          <a:chExt cx="0" cy="0"/>
        </a:xfrm>
      </p:grpSpPr>
      <p:sp>
        <p:nvSpPr>
          <p:cNvPr id="490" name="Google Shape;490;p8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3"/>
              </a:buClr>
              <a:buSzPts val="2700"/>
              <a:buFont typeface="Trebuchet MS"/>
              <a:buNone/>
              <a:defRPr sz="2700">
                <a:solidFill>
                  <a:schemeClr val="accent3"/>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1" name="Google Shape;491;p81"/>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2" name="Google Shape;492;p8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3" name="Google Shape;493;p8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4" name="Google Shape;494;p8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5" name="Google Shape;495;p8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496" name="Google Shape;496;p81"/>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97" name="Google Shape;497;p81"/>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498" name="Shape 498"/>
        <p:cNvGrpSpPr/>
        <p:nvPr/>
      </p:nvGrpSpPr>
      <p:grpSpPr>
        <a:xfrm>
          <a:off x="0" y="0"/>
          <a:ext cx="0" cy="0"/>
          <a:chOff x="0" y="0"/>
          <a:chExt cx="0" cy="0"/>
        </a:xfrm>
      </p:grpSpPr>
      <p:sp>
        <p:nvSpPr>
          <p:cNvPr id="499" name="Google Shape;499;p8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0" name="Google Shape;500;p82"/>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1" name="Google Shape;501;p82"/>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2" name="Google Shape;502;p8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3" name="Google Shape;503;p8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4" name="Google Shape;504;p8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05" name="Google Shape;505;p82"/>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06" name="Google Shape;506;p82"/>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507" name="Shape 507"/>
        <p:cNvGrpSpPr/>
        <p:nvPr/>
      </p:nvGrpSpPr>
      <p:grpSpPr>
        <a:xfrm>
          <a:off x="0" y="0"/>
          <a:ext cx="0" cy="0"/>
          <a:chOff x="0" y="0"/>
          <a:chExt cx="0" cy="0"/>
        </a:xfrm>
      </p:grpSpPr>
      <p:sp>
        <p:nvSpPr>
          <p:cNvPr id="508" name="Google Shape;508;p8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9" name="Google Shape;509;p83"/>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0" name="Google Shape;510;p83"/>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1" name="Google Shape;511;p8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2" name="Google Shape;512;p8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3" name="Google Shape;513;p8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14" name="Google Shape;514;p83"/>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15" name="Google Shape;515;p83"/>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6" name="Shape 516"/>
        <p:cNvGrpSpPr/>
        <p:nvPr/>
      </p:nvGrpSpPr>
      <p:grpSpPr>
        <a:xfrm>
          <a:off x="0" y="0"/>
          <a:ext cx="0" cy="0"/>
          <a:chOff x="0" y="0"/>
          <a:chExt cx="0" cy="0"/>
        </a:xfrm>
      </p:grpSpPr>
      <p:sp>
        <p:nvSpPr>
          <p:cNvPr id="517" name="Google Shape;517;p84"/>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700"/>
              <a:buFont typeface="Trebuchet MS"/>
              <a:buNone/>
              <a:defRPr sz="2700">
                <a:solidFill>
                  <a:schemeClr val="accent1"/>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8" name="Google Shape;518;p84"/>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19" name="Google Shape;519;p84"/>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0" name="Google Shape;520;p84"/>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21" name="Google Shape;521;p84"/>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2" name="Google Shape;522;p8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3" name="Google Shape;523;p8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4" name="Google Shape;524;p8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25" name="Google Shape;525;p84"/>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526" name="Google Shape;526;p84"/>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527" name="Shape 527"/>
        <p:cNvGrpSpPr/>
        <p:nvPr/>
      </p:nvGrpSpPr>
      <p:grpSpPr>
        <a:xfrm>
          <a:off x="0" y="0"/>
          <a:ext cx="0" cy="0"/>
          <a:chOff x="0" y="0"/>
          <a:chExt cx="0" cy="0"/>
        </a:xfrm>
      </p:grpSpPr>
      <p:sp>
        <p:nvSpPr>
          <p:cNvPr id="528" name="Google Shape;528;p8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2700"/>
              <a:buFont typeface="Trebuchet MS"/>
              <a:buNone/>
              <a:defRPr sz="2700">
                <a:solidFill>
                  <a:schemeClr val="accent2"/>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9" name="Google Shape;529;p85"/>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30" name="Google Shape;530;p85"/>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1" name="Google Shape;531;p85"/>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32" name="Google Shape;532;p85"/>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3" name="Google Shape;533;p8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4" name="Google Shape;534;p8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5" name="Google Shape;535;p8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36" name="Google Shape;536;p85"/>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537" name="Google Shape;537;p85"/>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538" name="Shape 538"/>
        <p:cNvGrpSpPr/>
        <p:nvPr/>
      </p:nvGrpSpPr>
      <p:grpSpPr>
        <a:xfrm>
          <a:off x="0" y="0"/>
          <a:ext cx="0" cy="0"/>
          <a:chOff x="0" y="0"/>
          <a:chExt cx="0" cy="0"/>
        </a:xfrm>
      </p:grpSpPr>
      <p:sp>
        <p:nvSpPr>
          <p:cNvPr id="539" name="Google Shape;539;p86"/>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3"/>
              </a:buClr>
              <a:buSzPts val="2700"/>
              <a:buFont typeface="Trebuchet MS"/>
              <a:buNone/>
              <a:defRPr sz="2700">
                <a:solidFill>
                  <a:schemeClr val="accent3"/>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0" name="Google Shape;540;p8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41" name="Google Shape;541;p86"/>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p86"/>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43" name="Google Shape;543;p86"/>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p8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5" name="Google Shape;545;p8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6" name="Google Shape;546;p8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47" name="Google Shape;547;p86"/>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548" name="Google Shape;548;p86"/>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549" name="Shape 549"/>
        <p:cNvGrpSpPr/>
        <p:nvPr/>
      </p:nvGrpSpPr>
      <p:grpSpPr>
        <a:xfrm>
          <a:off x="0" y="0"/>
          <a:ext cx="0" cy="0"/>
          <a:chOff x="0" y="0"/>
          <a:chExt cx="0" cy="0"/>
        </a:xfrm>
      </p:grpSpPr>
      <p:sp>
        <p:nvSpPr>
          <p:cNvPr id="550" name="Google Shape;550;p87"/>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1" name="Google Shape;551;p87"/>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52" name="Google Shape;552;p8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3" name="Google Shape;553;p87"/>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54" name="Google Shape;554;p87"/>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5" name="Google Shape;555;p8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6" name="Google Shape;556;p8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7" name="Google Shape;557;p8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58" name="Google Shape;558;p87"/>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559" name="Google Shape;559;p87"/>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mparison">
  <p:cSld name="4_Comparison">
    <p:spTree>
      <p:nvGrpSpPr>
        <p:cNvPr id="560" name="Shape 560"/>
        <p:cNvGrpSpPr/>
        <p:nvPr/>
      </p:nvGrpSpPr>
      <p:grpSpPr>
        <a:xfrm>
          <a:off x="0" y="0"/>
          <a:ext cx="0" cy="0"/>
          <a:chOff x="0" y="0"/>
          <a:chExt cx="0" cy="0"/>
        </a:xfrm>
      </p:grpSpPr>
      <p:sp>
        <p:nvSpPr>
          <p:cNvPr id="561" name="Google Shape;561;p8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4"/>
              </a:buClr>
              <a:buSzPts val="2700"/>
              <a:buFont typeface="Trebuchet MS"/>
              <a:buNone/>
              <a:defRPr sz="2700">
                <a:solidFill>
                  <a:schemeClr val="accent4"/>
                </a:solidFill>
                <a:latin typeface="Trebuchet MS"/>
                <a:ea typeface="Trebuchet MS"/>
                <a:cs typeface="Trebuchet MS"/>
                <a:sym typeface="Trebuchet M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2" name="Google Shape;562;p8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63" name="Google Shape;563;p8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4" name="Google Shape;564;p8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atin typeface="Trebuchet MS"/>
                <a:ea typeface="Trebuchet MS"/>
                <a:cs typeface="Trebuchet MS"/>
                <a:sym typeface="Trebuchet MS"/>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65" name="Google Shape;565;p8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a:latin typeface="Trebuchet MS"/>
                <a:ea typeface="Trebuchet MS"/>
                <a:cs typeface="Trebuchet MS"/>
                <a:sym typeface="Trebuchet MS"/>
              </a:defRPr>
            </a:lvl1pPr>
            <a:lvl2pPr indent="-342900" lvl="1" marL="914400" algn="l">
              <a:lnSpc>
                <a:spcPct val="90000"/>
              </a:lnSpc>
              <a:spcBef>
                <a:spcPts val="400"/>
              </a:spcBef>
              <a:spcAft>
                <a:spcPts val="0"/>
              </a:spcAft>
              <a:buClr>
                <a:schemeClr val="dk1"/>
              </a:buClr>
              <a:buSzPts val="1800"/>
              <a:buChar char="•"/>
              <a:defRPr>
                <a:latin typeface="Trebuchet MS"/>
                <a:ea typeface="Trebuchet MS"/>
                <a:cs typeface="Trebuchet MS"/>
                <a:sym typeface="Trebuchet MS"/>
              </a:defRPr>
            </a:lvl2pPr>
            <a:lvl3pPr indent="-323850" lvl="2" marL="1371600" algn="l">
              <a:lnSpc>
                <a:spcPct val="90000"/>
              </a:lnSpc>
              <a:spcBef>
                <a:spcPts val="400"/>
              </a:spcBef>
              <a:spcAft>
                <a:spcPts val="0"/>
              </a:spcAft>
              <a:buClr>
                <a:schemeClr val="dk1"/>
              </a:buClr>
              <a:buSzPts val="1500"/>
              <a:buChar char="•"/>
              <a:defRPr>
                <a:latin typeface="Trebuchet MS"/>
                <a:ea typeface="Trebuchet MS"/>
                <a:cs typeface="Trebuchet MS"/>
                <a:sym typeface="Trebuchet MS"/>
              </a:defRPr>
            </a:lvl3pPr>
            <a:lvl4pPr indent="-317500" lvl="3" marL="18288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4pPr>
            <a:lvl5pPr indent="-317500" lvl="4" marL="2286000" algn="l">
              <a:lnSpc>
                <a:spcPct val="90000"/>
              </a:lnSpc>
              <a:spcBef>
                <a:spcPts val="400"/>
              </a:spcBef>
              <a:spcAft>
                <a:spcPts val="0"/>
              </a:spcAft>
              <a:buClr>
                <a:schemeClr val="dk1"/>
              </a:buClr>
              <a:buSzPts val="1400"/>
              <a:buChar char="•"/>
              <a:defRPr>
                <a:latin typeface="Trebuchet MS"/>
                <a:ea typeface="Trebuchet MS"/>
                <a:cs typeface="Trebuchet MS"/>
                <a:sym typeface="Trebuchet MS"/>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6" name="Google Shape;566;p8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7" name="Google Shape;567;p8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atin typeface="Trebuchet MS"/>
                <a:ea typeface="Trebuchet MS"/>
                <a:cs typeface="Trebuchet MS"/>
                <a:sym typeface="Trebuchet MS"/>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8" name="Google Shape;568;p8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569" name="Google Shape;569;p88"/>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570" name="Google Shape;570;p88"/>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1" name="Shape 571"/>
        <p:cNvGrpSpPr/>
        <p:nvPr/>
      </p:nvGrpSpPr>
      <p:grpSpPr>
        <a:xfrm>
          <a:off x="0" y="0"/>
          <a:ext cx="0" cy="0"/>
          <a:chOff x="0" y="0"/>
          <a:chExt cx="0" cy="0"/>
        </a:xfrm>
      </p:grpSpPr>
      <p:sp>
        <p:nvSpPr>
          <p:cNvPr id="572" name="Google Shape;572;p8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73" name="Google Shape;573;p8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4" name="Google Shape;574;p8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5" name="Google Shape;575;p8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76" name="Google Shape;576;p89"/>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7" name="Google Shape;577;p89"/>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78" name="Shape 578"/>
        <p:cNvGrpSpPr/>
        <p:nvPr/>
      </p:nvGrpSpPr>
      <p:grpSpPr>
        <a:xfrm>
          <a:off x="0" y="0"/>
          <a:ext cx="0" cy="0"/>
          <a:chOff x="0" y="0"/>
          <a:chExt cx="0" cy="0"/>
        </a:xfrm>
      </p:grpSpPr>
      <p:sp>
        <p:nvSpPr>
          <p:cNvPr id="579" name="Google Shape;579;p9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0" name="Google Shape;580;p9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1" name="Google Shape;581;p9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2" name="Google Shape;582;p9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83" name="Google Shape;583;p90"/>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4" name="Google Shape;584;p90"/>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85" name="Shape 585"/>
        <p:cNvGrpSpPr/>
        <p:nvPr/>
      </p:nvGrpSpPr>
      <p:grpSpPr>
        <a:xfrm>
          <a:off x="0" y="0"/>
          <a:ext cx="0" cy="0"/>
          <a:chOff x="0" y="0"/>
          <a:chExt cx="0" cy="0"/>
        </a:xfrm>
      </p:grpSpPr>
      <p:sp>
        <p:nvSpPr>
          <p:cNvPr id="586" name="Google Shape;586;p9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7" name="Google Shape;587;p9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8" name="Google Shape;588;p9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9" name="Google Shape;589;p9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90" name="Google Shape;590;p91"/>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1" name="Google Shape;591;p91"/>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592" name="Shape 592"/>
        <p:cNvGrpSpPr/>
        <p:nvPr/>
      </p:nvGrpSpPr>
      <p:grpSpPr>
        <a:xfrm>
          <a:off x="0" y="0"/>
          <a:ext cx="0" cy="0"/>
          <a:chOff x="0" y="0"/>
          <a:chExt cx="0" cy="0"/>
        </a:xfrm>
      </p:grpSpPr>
      <p:sp>
        <p:nvSpPr>
          <p:cNvPr id="593" name="Google Shape;593;p9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4" name="Google Shape;594;p9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5" name="Google Shape;595;p9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6" name="Google Shape;596;p9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97" name="Google Shape;597;p92"/>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8" name="Google Shape;598;p92"/>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599" name="Shape 599"/>
        <p:cNvGrpSpPr/>
        <p:nvPr/>
      </p:nvGrpSpPr>
      <p:grpSpPr>
        <a:xfrm>
          <a:off x="0" y="0"/>
          <a:ext cx="0" cy="0"/>
          <a:chOff x="0" y="0"/>
          <a:chExt cx="0" cy="0"/>
        </a:xfrm>
      </p:grpSpPr>
      <p:sp>
        <p:nvSpPr>
          <p:cNvPr id="600" name="Google Shape;600;p9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1" name="Google Shape;601;p9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2" name="Google Shape;602;p9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3" name="Google Shape;603;p9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04" name="Google Shape;604;p93"/>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05" name="Google Shape;605;p93"/>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6" name="Shape 606"/>
        <p:cNvGrpSpPr/>
        <p:nvPr/>
      </p:nvGrpSpPr>
      <p:grpSpPr>
        <a:xfrm>
          <a:off x="0" y="0"/>
          <a:ext cx="0" cy="0"/>
          <a:chOff x="0" y="0"/>
          <a:chExt cx="0" cy="0"/>
        </a:xfrm>
      </p:grpSpPr>
      <p:sp>
        <p:nvSpPr>
          <p:cNvPr id="607" name="Google Shape;607;p9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8" name="Google Shape;608;p9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9" name="Google Shape;609;p9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10" name="Google Shape;610;p94"/>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1" name="Google Shape;611;p94"/>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12" name="Shape 612"/>
        <p:cNvGrpSpPr/>
        <p:nvPr/>
      </p:nvGrpSpPr>
      <p:grpSpPr>
        <a:xfrm>
          <a:off x="0" y="0"/>
          <a:ext cx="0" cy="0"/>
          <a:chOff x="0" y="0"/>
          <a:chExt cx="0" cy="0"/>
        </a:xfrm>
      </p:grpSpPr>
      <p:sp>
        <p:nvSpPr>
          <p:cNvPr id="613" name="Google Shape;613;p9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4" name="Google Shape;614;p9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5" name="Google Shape;615;p9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16" name="Google Shape;616;p95"/>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7" name="Google Shape;617;p95"/>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618" name="Shape 618"/>
        <p:cNvGrpSpPr/>
        <p:nvPr/>
      </p:nvGrpSpPr>
      <p:grpSpPr>
        <a:xfrm>
          <a:off x="0" y="0"/>
          <a:ext cx="0" cy="0"/>
          <a:chOff x="0" y="0"/>
          <a:chExt cx="0" cy="0"/>
        </a:xfrm>
      </p:grpSpPr>
      <p:sp>
        <p:nvSpPr>
          <p:cNvPr id="619" name="Google Shape;619;p9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0" name="Google Shape;620;p9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1" name="Google Shape;621;p9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2" name="Google Shape;622;p96"/>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3" name="Google Shape;623;p96"/>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624" name="Shape 624"/>
        <p:cNvGrpSpPr/>
        <p:nvPr/>
      </p:nvGrpSpPr>
      <p:grpSpPr>
        <a:xfrm>
          <a:off x="0" y="0"/>
          <a:ext cx="0" cy="0"/>
          <a:chOff x="0" y="0"/>
          <a:chExt cx="0" cy="0"/>
        </a:xfrm>
      </p:grpSpPr>
      <p:sp>
        <p:nvSpPr>
          <p:cNvPr id="625" name="Google Shape;625;p9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6" name="Google Shape;626;p9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7" name="Google Shape;627;p9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8" name="Google Shape;628;p97"/>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9" name="Google Shape;629;p97"/>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630" name="Shape 630"/>
        <p:cNvGrpSpPr/>
        <p:nvPr/>
      </p:nvGrpSpPr>
      <p:grpSpPr>
        <a:xfrm>
          <a:off x="0" y="0"/>
          <a:ext cx="0" cy="0"/>
          <a:chOff x="0" y="0"/>
          <a:chExt cx="0" cy="0"/>
        </a:xfrm>
      </p:grpSpPr>
      <p:sp>
        <p:nvSpPr>
          <p:cNvPr id="631" name="Google Shape;631;p9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2" name="Google Shape;632;p9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3" name="Google Shape;633;p9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34" name="Google Shape;634;p98"/>
          <p:cNvSpPr/>
          <p:nvPr/>
        </p:nvSpPr>
        <p:spPr>
          <a:xfrm>
            <a:off x="0" y="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35" name="Google Shape;635;p98"/>
          <p:cNvSpPr/>
          <p:nvPr/>
        </p:nvSpPr>
        <p:spPr>
          <a:xfrm>
            <a:off x="0" y="4972050"/>
            <a:ext cx="9144000" cy="17145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6" name="Shape 636"/>
        <p:cNvGrpSpPr/>
        <p:nvPr/>
      </p:nvGrpSpPr>
      <p:grpSpPr>
        <a:xfrm>
          <a:off x="0" y="0"/>
          <a:ext cx="0" cy="0"/>
          <a:chOff x="0" y="0"/>
          <a:chExt cx="0" cy="0"/>
        </a:xfrm>
      </p:grpSpPr>
      <p:sp>
        <p:nvSpPr>
          <p:cNvPr id="637" name="Google Shape;637;p9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8" name="Google Shape;638;p99"/>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39" name="Google Shape;639;p99"/>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40" name="Google Shape;640;p9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1" name="Google Shape;641;p9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2" name="Google Shape;642;p9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43" name="Google Shape;643;p99"/>
          <p:cNvSpPr/>
          <p:nvPr/>
        </p:nvSpPr>
        <p:spPr>
          <a:xfrm>
            <a:off x="0" y="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44" name="Google Shape;644;p99"/>
          <p:cNvSpPr/>
          <p:nvPr/>
        </p:nvSpPr>
        <p:spPr>
          <a:xfrm>
            <a:off x="0" y="4972050"/>
            <a:ext cx="9144000" cy="17145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45" name="Shape 645"/>
        <p:cNvGrpSpPr/>
        <p:nvPr/>
      </p:nvGrpSpPr>
      <p:grpSpPr>
        <a:xfrm>
          <a:off x="0" y="0"/>
          <a:ext cx="0" cy="0"/>
          <a:chOff x="0" y="0"/>
          <a:chExt cx="0" cy="0"/>
        </a:xfrm>
      </p:grpSpPr>
      <p:sp>
        <p:nvSpPr>
          <p:cNvPr id="646" name="Google Shape;646;p10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7" name="Google Shape;647;p100"/>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48" name="Google Shape;648;p100"/>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49" name="Google Shape;649;p10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0" name="Google Shape;650;p10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1" name="Google Shape;651;p10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52" name="Google Shape;652;p100"/>
          <p:cNvSpPr/>
          <p:nvPr/>
        </p:nvSpPr>
        <p:spPr>
          <a:xfrm>
            <a:off x="0" y="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53" name="Google Shape;653;p100"/>
          <p:cNvSpPr/>
          <p:nvPr/>
        </p:nvSpPr>
        <p:spPr>
          <a:xfrm>
            <a:off x="0" y="4972050"/>
            <a:ext cx="9144000" cy="1714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54" name="Shape 654"/>
        <p:cNvGrpSpPr/>
        <p:nvPr/>
      </p:nvGrpSpPr>
      <p:grpSpPr>
        <a:xfrm>
          <a:off x="0" y="0"/>
          <a:ext cx="0" cy="0"/>
          <a:chOff x="0" y="0"/>
          <a:chExt cx="0" cy="0"/>
        </a:xfrm>
      </p:grpSpPr>
      <p:sp>
        <p:nvSpPr>
          <p:cNvPr id="655" name="Google Shape;655;p10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6" name="Google Shape;656;p10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57" name="Google Shape;657;p10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8" name="Google Shape;658;p10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9" name="Google Shape;659;p10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0" name="Google Shape;660;p10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61" name="Google Shape;661;p101"/>
          <p:cNvSpPr/>
          <p:nvPr/>
        </p:nvSpPr>
        <p:spPr>
          <a:xfrm>
            <a:off x="0" y="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62" name="Google Shape;662;p101"/>
          <p:cNvSpPr/>
          <p:nvPr/>
        </p:nvSpPr>
        <p:spPr>
          <a:xfrm>
            <a:off x="0" y="4972050"/>
            <a:ext cx="9144000" cy="17145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663" name="Shape 663"/>
        <p:cNvGrpSpPr/>
        <p:nvPr/>
      </p:nvGrpSpPr>
      <p:grpSpPr>
        <a:xfrm>
          <a:off x="0" y="0"/>
          <a:ext cx="0" cy="0"/>
          <a:chOff x="0" y="0"/>
          <a:chExt cx="0" cy="0"/>
        </a:xfrm>
      </p:grpSpPr>
      <p:sp>
        <p:nvSpPr>
          <p:cNvPr id="664" name="Google Shape;664;p10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5" name="Google Shape;665;p102"/>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66" name="Google Shape;666;p102"/>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67" name="Google Shape;667;p10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8" name="Google Shape;668;p10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9" name="Google Shape;669;p10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70" name="Google Shape;670;p102"/>
          <p:cNvSpPr/>
          <p:nvPr/>
        </p:nvSpPr>
        <p:spPr>
          <a:xfrm>
            <a:off x="0" y="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71" name="Google Shape;671;p102"/>
          <p:cNvSpPr/>
          <p:nvPr/>
        </p:nvSpPr>
        <p:spPr>
          <a:xfrm>
            <a:off x="0" y="4972050"/>
            <a:ext cx="9144000" cy="17145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3.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9" Type="http://schemas.openxmlformats.org/officeDocument/2006/relationships/slideLayout" Target="../slideLayouts/slideLayout6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9" Type="http://schemas.openxmlformats.org/officeDocument/2006/relationships/slideLayout" Target="../slideLayouts/slideLayout42.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54" Type="http://schemas.openxmlformats.org/officeDocument/2006/relationships/theme" Target="../theme/theme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6.xml"/><Relationship Id="rId42" Type="http://schemas.openxmlformats.org/officeDocument/2006/relationships/slideLayout" Target="../slideLayouts/slideLayout108.xml"/><Relationship Id="rId41" Type="http://schemas.openxmlformats.org/officeDocument/2006/relationships/slideLayout" Target="../slideLayouts/slideLayout107.xml"/><Relationship Id="rId44" Type="http://schemas.openxmlformats.org/officeDocument/2006/relationships/slideLayout" Target="../slideLayouts/slideLayout110.xml"/><Relationship Id="rId43" Type="http://schemas.openxmlformats.org/officeDocument/2006/relationships/slideLayout" Target="../slideLayouts/slideLayout109.xml"/><Relationship Id="rId46" Type="http://schemas.openxmlformats.org/officeDocument/2006/relationships/slideLayout" Target="../slideLayouts/slideLayout112.xml"/><Relationship Id="rId45" Type="http://schemas.openxmlformats.org/officeDocument/2006/relationships/slideLayout" Target="../slideLayouts/slideLayout111.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48" Type="http://schemas.openxmlformats.org/officeDocument/2006/relationships/slideLayout" Target="../slideLayouts/slideLayout114.xml"/><Relationship Id="rId47" Type="http://schemas.openxmlformats.org/officeDocument/2006/relationships/slideLayout" Target="../slideLayouts/slideLayout113.xml"/><Relationship Id="rId49" Type="http://schemas.openxmlformats.org/officeDocument/2006/relationships/slideLayout" Target="../slideLayouts/slideLayout11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31" Type="http://schemas.openxmlformats.org/officeDocument/2006/relationships/slideLayout" Target="../slideLayouts/slideLayout97.xml"/><Relationship Id="rId30" Type="http://schemas.openxmlformats.org/officeDocument/2006/relationships/slideLayout" Target="../slideLayouts/slideLayout96.xml"/><Relationship Id="rId33" Type="http://schemas.openxmlformats.org/officeDocument/2006/relationships/slideLayout" Target="../slideLayouts/slideLayout99.xml"/><Relationship Id="rId32" Type="http://schemas.openxmlformats.org/officeDocument/2006/relationships/slideLayout" Target="../slideLayouts/slideLayout98.xml"/><Relationship Id="rId35" Type="http://schemas.openxmlformats.org/officeDocument/2006/relationships/slideLayout" Target="../slideLayouts/slideLayout101.xml"/><Relationship Id="rId34" Type="http://schemas.openxmlformats.org/officeDocument/2006/relationships/slideLayout" Target="../slideLayouts/slideLayout100.xml"/><Relationship Id="rId37" Type="http://schemas.openxmlformats.org/officeDocument/2006/relationships/slideLayout" Target="../slideLayouts/slideLayout103.xml"/><Relationship Id="rId36" Type="http://schemas.openxmlformats.org/officeDocument/2006/relationships/slideLayout" Target="../slideLayouts/slideLayout102.xml"/><Relationship Id="rId39" Type="http://schemas.openxmlformats.org/officeDocument/2006/relationships/slideLayout" Target="../slideLayouts/slideLayout105.xml"/><Relationship Id="rId38" Type="http://schemas.openxmlformats.org/officeDocument/2006/relationships/slideLayout" Target="../slideLayouts/slideLayout104.xml"/><Relationship Id="rId20" Type="http://schemas.openxmlformats.org/officeDocument/2006/relationships/slideLayout" Target="../slideLayouts/slideLayout86.xml"/><Relationship Id="rId22" Type="http://schemas.openxmlformats.org/officeDocument/2006/relationships/slideLayout" Target="../slideLayouts/slideLayout88.xml"/><Relationship Id="rId21" Type="http://schemas.openxmlformats.org/officeDocument/2006/relationships/slideLayout" Target="../slideLayouts/slideLayout87.xml"/><Relationship Id="rId24" Type="http://schemas.openxmlformats.org/officeDocument/2006/relationships/slideLayout" Target="../slideLayouts/slideLayout90.xml"/><Relationship Id="rId23" Type="http://schemas.openxmlformats.org/officeDocument/2006/relationships/slideLayout" Target="../slideLayouts/slideLayout89.xml"/><Relationship Id="rId26" Type="http://schemas.openxmlformats.org/officeDocument/2006/relationships/slideLayout" Target="../slideLayouts/slideLayout92.xml"/><Relationship Id="rId25" Type="http://schemas.openxmlformats.org/officeDocument/2006/relationships/slideLayout" Target="../slideLayouts/slideLayout91.xml"/><Relationship Id="rId28" Type="http://schemas.openxmlformats.org/officeDocument/2006/relationships/slideLayout" Target="../slideLayouts/slideLayout94.xml"/><Relationship Id="rId27" Type="http://schemas.openxmlformats.org/officeDocument/2006/relationships/slideLayout" Target="../slideLayouts/slideLayout93.xml"/><Relationship Id="rId29" Type="http://schemas.openxmlformats.org/officeDocument/2006/relationships/slideLayout" Target="../slideLayouts/slideLayout95.xml"/><Relationship Id="rId51" Type="http://schemas.openxmlformats.org/officeDocument/2006/relationships/theme" Target="../theme/theme3.xml"/><Relationship Id="rId50" Type="http://schemas.openxmlformats.org/officeDocument/2006/relationships/slideLayout" Target="../slideLayouts/slideLayout116.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19" Type="http://schemas.openxmlformats.org/officeDocument/2006/relationships/slideLayout" Target="../slideLayouts/slideLayout85.xml"/><Relationship Id="rId1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0" name="Google Shape;60;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 name="Google Shape;61;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6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44" name="Google Shape;444;p6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5" name="Google Shape;445;p6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46" name="Google Shape;446;p6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47" name="Google Shape;447;p6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 Id="rId3" Type="http://schemas.openxmlformats.org/officeDocument/2006/relationships/hyperlink" Target="https://iowacollegeaid.gov/CourseToColle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hyperlink" Target="https://iowacollegeaid.gov/Academy" TargetMode="External"/><Relationship Id="rId4" Type="http://schemas.openxmlformats.org/officeDocument/2006/relationships/hyperlink" Target="https://iowacollegeaid.gov/CourseToColle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5" name="Shape 815"/>
        <p:cNvGrpSpPr/>
        <p:nvPr/>
      </p:nvGrpSpPr>
      <p:grpSpPr>
        <a:xfrm>
          <a:off x="0" y="0"/>
          <a:ext cx="0" cy="0"/>
          <a:chOff x="0" y="0"/>
          <a:chExt cx="0" cy="0"/>
        </a:xfrm>
      </p:grpSpPr>
      <p:sp>
        <p:nvSpPr>
          <p:cNvPr id="816" name="Google Shape;816;p120"/>
          <p:cNvSpPr/>
          <p:nvPr/>
        </p:nvSpPr>
        <p:spPr>
          <a:xfrm>
            <a:off x="0" y="3289706"/>
            <a:ext cx="4779225" cy="1350225"/>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7" name="Google Shape;817;p120"/>
          <p:cNvSpPr txBox="1"/>
          <p:nvPr>
            <p:ph type="title"/>
          </p:nvPr>
        </p:nvSpPr>
        <p:spPr>
          <a:xfrm>
            <a:off x="328613" y="3467681"/>
            <a:ext cx="7886700" cy="994275"/>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a:solidFill>
                  <a:schemeClr val="lt1"/>
                </a:solidFill>
              </a:rPr>
              <a:t>GEAR UP Iowa Future Ready</a:t>
            </a:r>
            <a:endParaRPr b="1">
              <a:solidFill>
                <a:schemeClr val="lt1"/>
              </a:solidFill>
            </a:endParaRPr>
          </a:p>
          <a:p>
            <a:pPr indent="0" lvl="0" marL="0" rtl="0" algn="l">
              <a:spcBef>
                <a:spcPts val="0"/>
              </a:spcBef>
              <a:spcAft>
                <a:spcPts val="0"/>
              </a:spcAft>
              <a:buNone/>
            </a:pPr>
            <a:r>
              <a:rPr lang="en" sz="2300">
                <a:solidFill>
                  <a:schemeClr val="lt1"/>
                </a:solidFill>
              </a:rPr>
              <a:t>Subtitle</a:t>
            </a:r>
            <a:endParaRPr sz="2300">
              <a:solidFill>
                <a:schemeClr val="lt1"/>
              </a:solidFill>
            </a:endParaRPr>
          </a:p>
        </p:txBody>
      </p:sp>
      <p:pic>
        <p:nvPicPr>
          <p:cNvPr id="818" name="Google Shape;818;p120"/>
          <p:cNvPicPr preferRelativeResize="0"/>
          <p:nvPr/>
        </p:nvPicPr>
        <p:blipFill>
          <a:blip r:embed="rId4">
            <a:alphaModFix/>
          </a:blip>
          <a:stretch>
            <a:fillRect/>
          </a:stretch>
        </p:blipFill>
        <p:spPr>
          <a:xfrm>
            <a:off x="5904300" y="392906"/>
            <a:ext cx="3050380" cy="7886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29"/>
          <p:cNvSpPr/>
          <p:nvPr/>
        </p:nvSpPr>
        <p:spPr>
          <a:xfrm>
            <a:off x="349550" y="1410725"/>
            <a:ext cx="4094700" cy="151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29"/>
          <p:cNvSpPr txBox="1"/>
          <p:nvPr/>
        </p:nvSpPr>
        <p:spPr>
          <a:xfrm>
            <a:off x="177625" y="340425"/>
            <a:ext cx="4862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Trebuchet MS"/>
                <a:ea typeface="Trebuchet MS"/>
                <a:cs typeface="Trebuchet MS"/>
                <a:sym typeface="Trebuchet MS"/>
              </a:rPr>
              <a:t>GEAR UP Iowa Future Ready Plan</a:t>
            </a:r>
            <a:endParaRPr b="1" sz="2000">
              <a:latin typeface="Trebuchet MS"/>
              <a:ea typeface="Trebuchet MS"/>
              <a:cs typeface="Trebuchet MS"/>
              <a:sym typeface="Trebuchet MS"/>
            </a:endParaRPr>
          </a:p>
        </p:txBody>
      </p:sp>
      <p:sp>
        <p:nvSpPr>
          <p:cNvPr id="921" name="Google Shape;921;p129"/>
          <p:cNvSpPr txBox="1"/>
          <p:nvPr/>
        </p:nvSpPr>
        <p:spPr>
          <a:xfrm>
            <a:off x="340950" y="1502575"/>
            <a:ext cx="4065900" cy="311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Iowa College Aid will receive $5,670,750 from state COVID-relief funds to launch the Future Ready GEAR UP Iowa Program to directly support partner school districts to implement targeted supports for:</a:t>
            </a:r>
            <a:br>
              <a:rPr lang="en">
                <a:solidFill>
                  <a:schemeClr val="dk1"/>
                </a:solidFill>
                <a:latin typeface="Trebuchet MS"/>
                <a:ea typeface="Trebuchet MS"/>
                <a:cs typeface="Trebuchet MS"/>
                <a:sym typeface="Trebuchet MS"/>
              </a:rPr>
            </a:br>
            <a:endParaRPr>
              <a:solidFill>
                <a:srgbClr val="222222"/>
              </a:solidFill>
              <a:highlight>
                <a:schemeClr val="lt1"/>
              </a:highlight>
              <a:latin typeface="Trebuchet MS"/>
              <a:ea typeface="Trebuchet MS"/>
              <a:cs typeface="Trebuchet MS"/>
              <a:sym typeface="Trebuchet MS"/>
            </a:endParaRPr>
          </a:p>
          <a:p>
            <a:pPr indent="0" lvl="0" marL="457200" rtl="0" algn="l">
              <a:lnSpc>
                <a:spcPct val="200000"/>
              </a:lnSpc>
              <a:spcBef>
                <a:spcPts val="0"/>
              </a:spcBef>
              <a:spcAft>
                <a:spcPts val="0"/>
              </a:spcAft>
              <a:buNone/>
            </a:pPr>
            <a:r>
              <a:t/>
            </a:r>
            <a:endParaRPr sz="1500">
              <a:solidFill>
                <a:srgbClr val="222222"/>
              </a:solidFill>
              <a:highlight>
                <a:schemeClr val="lt1"/>
              </a:highlight>
              <a:latin typeface="Trebuchet MS"/>
              <a:ea typeface="Trebuchet MS"/>
              <a:cs typeface="Trebuchet MS"/>
              <a:sym typeface="Trebuchet MS"/>
            </a:endParaRPr>
          </a:p>
          <a:p>
            <a:pPr indent="0" lvl="0" marL="457200" rtl="0" algn="l">
              <a:spcBef>
                <a:spcPts val="0"/>
              </a:spcBef>
              <a:spcAft>
                <a:spcPts val="0"/>
              </a:spcAft>
              <a:buNone/>
            </a:pPr>
            <a:r>
              <a:rPr lang="en">
                <a:solidFill>
                  <a:schemeClr val="lt1"/>
                </a:solidFill>
                <a:latin typeface="Trebuchet MS"/>
                <a:ea typeface="Trebuchet MS"/>
                <a:cs typeface="Trebuchet MS"/>
                <a:sym typeface="Trebuchet MS"/>
              </a:rPr>
              <a:t>Midd</a:t>
            </a:r>
            <a:endParaRPr sz="1500">
              <a:solidFill>
                <a:srgbClr val="222222"/>
              </a:solidFill>
              <a:highlight>
                <a:schemeClr val="lt1"/>
              </a:highlight>
              <a:latin typeface="Trebuchet MS"/>
              <a:ea typeface="Trebuchet MS"/>
              <a:cs typeface="Trebuchet MS"/>
              <a:sym typeface="Trebuchet MS"/>
            </a:endParaRPr>
          </a:p>
          <a:p>
            <a:pPr indent="0" lvl="0" marL="228600" rtl="0" algn="l">
              <a:lnSpc>
                <a:spcPct val="115000"/>
              </a:lnSpc>
              <a:spcBef>
                <a:spcPts val="0"/>
              </a:spcBef>
              <a:spcAft>
                <a:spcPts val="0"/>
              </a:spcAft>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a:solidFill>
                <a:schemeClr val="dk1"/>
              </a:solidFill>
              <a:latin typeface="Trebuchet MS"/>
              <a:ea typeface="Trebuchet MS"/>
              <a:cs typeface="Trebuchet MS"/>
              <a:sym typeface="Trebuchet MS"/>
            </a:endParaRPr>
          </a:p>
          <a:p>
            <a:pPr indent="0" lvl="0" marL="228600" rtl="0" algn="l">
              <a:lnSpc>
                <a:spcPct val="115000"/>
              </a:lnSpc>
              <a:spcBef>
                <a:spcPts val="0"/>
              </a:spcBef>
              <a:spcAft>
                <a:spcPts val="0"/>
              </a:spcAft>
              <a:buNone/>
            </a:pPr>
            <a:r>
              <a:t/>
            </a:r>
            <a:endParaRPr>
              <a:solidFill>
                <a:schemeClr val="dk1"/>
              </a:solidFill>
              <a:latin typeface="Trebuchet MS"/>
              <a:ea typeface="Trebuchet MS"/>
              <a:cs typeface="Trebuchet MS"/>
              <a:sym typeface="Trebuchet MS"/>
            </a:endParaRPr>
          </a:p>
          <a:p>
            <a:pPr indent="0" lvl="0" marL="228600" rtl="0" algn="l">
              <a:spcBef>
                <a:spcPts val="0"/>
              </a:spcBef>
              <a:spcAft>
                <a:spcPts val="0"/>
              </a:spcAft>
              <a:buNone/>
            </a:pPr>
            <a:r>
              <a:t/>
            </a:r>
            <a:endParaRPr>
              <a:latin typeface="Trebuchet MS"/>
              <a:ea typeface="Trebuchet MS"/>
              <a:cs typeface="Trebuchet MS"/>
              <a:sym typeface="Trebuchet MS"/>
            </a:endParaRPr>
          </a:p>
        </p:txBody>
      </p:sp>
      <p:sp>
        <p:nvSpPr>
          <p:cNvPr id="922" name="Google Shape;922;p129"/>
          <p:cNvSpPr txBox="1"/>
          <p:nvPr/>
        </p:nvSpPr>
        <p:spPr>
          <a:xfrm>
            <a:off x="5666575" y="1662225"/>
            <a:ext cx="2942700" cy="10467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TARGET COHORT: Class of 2025</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lt1"/>
                </a:solidFill>
                <a:latin typeface="Trebuchet MS"/>
                <a:ea typeface="Trebuchet MS"/>
                <a:cs typeface="Trebuchet MS"/>
                <a:sym typeface="Trebuchet MS"/>
              </a:rPr>
              <a:t>Current 10th Graders</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lt1"/>
                </a:solidFill>
                <a:latin typeface="Trebuchet MS"/>
                <a:ea typeface="Trebuchet MS"/>
                <a:cs typeface="Trebuchet MS"/>
                <a:sym typeface="Trebuchet MS"/>
              </a:rPr>
              <a:t>Through Graduation </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t/>
            </a:r>
            <a:endParaRPr>
              <a:solidFill>
                <a:schemeClr val="lt1"/>
              </a:solidFill>
              <a:latin typeface="Trebuchet MS"/>
              <a:ea typeface="Trebuchet MS"/>
              <a:cs typeface="Trebuchet MS"/>
              <a:sym typeface="Trebuchet MS"/>
            </a:endParaRPr>
          </a:p>
        </p:txBody>
      </p:sp>
      <p:sp>
        <p:nvSpPr>
          <p:cNvPr id="923" name="Google Shape;923;p129"/>
          <p:cNvSpPr txBox="1"/>
          <p:nvPr/>
        </p:nvSpPr>
        <p:spPr>
          <a:xfrm>
            <a:off x="5729300" y="3010475"/>
            <a:ext cx="2942700" cy="6156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MIDDLE SCHOOL </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lt1"/>
                </a:solidFill>
                <a:latin typeface="Trebuchet MS"/>
                <a:ea typeface="Trebuchet MS"/>
                <a:cs typeface="Trebuchet MS"/>
                <a:sym typeface="Trebuchet MS"/>
              </a:rPr>
              <a:t>Alignment &amp; Collaboration</a:t>
            </a:r>
            <a:endParaRPr>
              <a:solidFill>
                <a:schemeClr val="lt1"/>
              </a:solidFill>
              <a:latin typeface="Trebuchet MS"/>
              <a:ea typeface="Trebuchet MS"/>
              <a:cs typeface="Trebuchet MS"/>
              <a:sym typeface="Trebuchet MS"/>
            </a:endParaRPr>
          </a:p>
        </p:txBody>
      </p:sp>
      <p:sp>
        <p:nvSpPr>
          <p:cNvPr id="924" name="Google Shape;924;p129"/>
          <p:cNvSpPr txBox="1"/>
          <p:nvPr/>
        </p:nvSpPr>
        <p:spPr>
          <a:xfrm>
            <a:off x="5666575" y="833025"/>
            <a:ext cx="2892300" cy="615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EACH YEAR</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lt1"/>
                </a:solidFill>
                <a:latin typeface="Trebuchet MS"/>
                <a:ea typeface="Trebuchet MS"/>
                <a:cs typeface="Trebuchet MS"/>
                <a:sym typeface="Trebuchet MS"/>
              </a:rPr>
              <a:t>Current senior class</a:t>
            </a:r>
            <a:endParaRPr>
              <a:solidFill>
                <a:schemeClr val="lt1"/>
              </a:solidFill>
              <a:latin typeface="Trebuchet MS"/>
              <a:ea typeface="Trebuchet MS"/>
              <a:cs typeface="Trebuchet MS"/>
              <a:sym typeface="Trebuchet MS"/>
            </a:endParaRPr>
          </a:p>
        </p:txBody>
      </p:sp>
      <p:cxnSp>
        <p:nvCxnSpPr>
          <p:cNvPr id="925" name="Google Shape;925;p129"/>
          <p:cNvCxnSpPr>
            <a:endCxn id="922" idx="1"/>
          </p:cNvCxnSpPr>
          <p:nvPr/>
        </p:nvCxnSpPr>
        <p:spPr>
          <a:xfrm flipH="1" rot="10800000">
            <a:off x="4456975" y="2185575"/>
            <a:ext cx="1209600" cy="11700"/>
          </a:xfrm>
          <a:prstGeom prst="straightConnector1">
            <a:avLst/>
          </a:prstGeom>
          <a:noFill/>
          <a:ln cap="flat" cmpd="sng" w="9525">
            <a:solidFill>
              <a:schemeClr val="dk2"/>
            </a:solidFill>
            <a:prstDash val="solid"/>
            <a:round/>
            <a:headEnd len="med" w="med" type="none"/>
            <a:tailEnd len="med" w="med" type="none"/>
          </a:ln>
        </p:spPr>
      </p:cxnSp>
      <p:cxnSp>
        <p:nvCxnSpPr>
          <p:cNvPr id="926" name="Google Shape;926;p129"/>
          <p:cNvCxnSpPr>
            <a:stCxn id="919" idx="3"/>
            <a:endCxn id="924" idx="1"/>
          </p:cNvCxnSpPr>
          <p:nvPr/>
        </p:nvCxnSpPr>
        <p:spPr>
          <a:xfrm flipH="1" rot="10800000">
            <a:off x="4444250" y="1140875"/>
            <a:ext cx="1222200" cy="1025700"/>
          </a:xfrm>
          <a:prstGeom prst="straightConnector1">
            <a:avLst/>
          </a:prstGeom>
          <a:noFill/>
          <a:ln cap="flat" cmpd="sng" w="9525">
            <a:solidFill>
              <a:schemeClr val="dk2"/>
            </a:solidFill>
            <a:prstDash val="solid"/>
            <a:round/>
            <a:headEnd len="med" w="med" type="none"/>
            <a:tailEnd len="med" w="med" type="none"/>
          </a:ln>
        </p:spPr>
      </p:cxnSp>
      <p:cxnSp>
        <p:nvCxnSpPr>
          <p:cNvPr id="927" name="Google Shape;927;p129"/>
          <p:cNvCxnSpPr>
            <a:endCxn id="923" idx="1"/>
          </p:cNvCxnSpPr>
          <p:nvPr/>
        </p:nvCxnSpPr>
        <p:spPr>
          <a:xfrm>
            <a:off x="4494500" y="2285075"/>
            <a:ext cx="1234800" cy="1033200"/>
          </a:xfrm>
          <a:prstGeom prst="straightConnector1">
            <a:avLst/>
          </a:prstGeom>
          <a:noFill/>
          <a:ln cap="flat" cmpd="sng" w="9525">
            <a:solidFill>
              <a:schemeClr val="dk2"/>
            </a:solidFill>
            <a:prstDash val="solid"/>
            <a:round/>
            <a:headEnd len="med" w="med" type="none"/>
            <a:tailEnd len="med" w="med" type="none"/>
          </a:ln>
        </p:spPr>
      </p:cxnSp>
      <p:pic>
        <p:nvPicPr>
          <p:cNvPr id="928" name="Google Shape;928;p129"/>
          <p:cNvPicPr preferRelativeResize="0"/>
          <p:nvPr/>
        </p:nvPicPr>
        <p:blipFill>
          <a:blip r:embed="rId3">
            <a:alphaModFix/>
          </a:blip>
          <a:stretch>
            <a:fillRect/>
          </a:stretch>
        </p:blipFill>
        <p:spPr>
          <a:xfrm>
            <a:off x="-900975" y="2922425"/>
            <a:ext cx="3810000" cy="3810000"/>
          </a:xfrm>
          <a:prstGeom prst="rect">
            <a:avLst/>
          </a:prstGeom>
          <a:noFill/>
          <a:ln>
            <a:noFill/>
          </a:ln>
        </p:spPr>
      </p:pic>
      <p:pic>
        <p:nvPicPr>
          <p:cNvPr id="929" name="Google Shape;929;p129"/>
          <p:cNvPicPr preferRelativeResize="0"/>
          <p:nvPr/>
        </p:nvPicPr>
        <p:blipFill>
          <a:blip r:embed="rId3">
            <a:alphaModFix/>
          </a:blip>
          <a:stretch>
            <a:fillRect/>
          </a:stretch>
        </p:blipFill>
        <p:spPr>
          <a:xfrm rot="4013172">
            <a:off x="1066800" y="2714075"/>
            <a:ext cx="3810000" cy="3810000"/>
          </a:xfrm>
          <a:prstGeom prst="rect">
            <a:avLst/>
          </a:prstGeom>
          <a:noFill/>
          <a:ln>
            <a:noFill/>
          </a:ln>
        </p:spPr>
      </p:pic>
      <p:pic>
        <p:nvPicPr>
          <p:cNvPr id="930" name="Google Shape;930;p129"/>
          <p:cNvPicPr preferRelativeResize="0"/>
          <p:nvPr/>
        </p:nvPicPr>
        <p:blipFill>
          <a:blip r:embed="rId3">
            <a:alphaModFix/>
          </a:blip>
          <a:stretch>
            <a:fillRect/>
          </a:stretch>
        </p:blipFill>
        <p:spPr>
          <a:xfrm>
            <a:off x="3156675" y="3230275"/>
            <a:ext cx="3810000" cy="381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3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lang="en" sz="2100">
                <a:latin typeface="Arial"/>
                <a:ea typeface="Arial"/>
                <a:cs typeface="Arial"/>
                <a:sym typeface="Arial"/>
              </a:rPr>
              <a:t>3 Framework Components</a:t>
            </a:r>
            <a:endParaRPr/>
          </a:p>
        </p:txBody>
      </p:sp>
      <p:pic>
        <p:nvPicPr>
          <p:cNvPr id="936" name="Google Shape;936;p130"/>
          <p:cNvPicPr preferRelativeResize="0"/>
          <p:nvPr/>
        </p:nvPicPr>
        <p:blipFill>
          <a:blip r:embed="rId3">
            <a:alphaModFix/>
          </a:blip>
          <a:stretch>
            <a:fillRect/>
          </a:stretch>
        </p:blipFill>
        <p:spPr>
          <a:xfrm>
            <a:off x="6620975" y="-303400"/>
            <a:ext cx="3810000" cy="3810000"/>
          </a:xfrm>
          <a:prstGeom prst="rect">
            <a:avLst/>
          </a:prstGeom>
          <a:noFill/>
          <a:ln>
            <a:noFill/>
          </a:ln>
        </p:spPr>
      </p:pic>
      <p:sp>
        <p:nvSpPr>
          <p:cNvPr id="937" name="Google Shape;937;p130"/>
          <p:cNvSpPr txBox="1"/>
          <p:nvPr/>
        </p:nvSpPr>
        <p:spPr>
          <a:xfrm>
            <a:off x="257175" y="1152525"/>
            <a:ext cx="7381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a:p>
            <a:pPr indent="0" lvl="0" marL="914400" rtl="0" algn="l">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317500" lvl="0" marL="457200" rtl="0" algn="l">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Schools determine the appropriate services for each student or group of students</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938" name="Google Shape;938;p130"/>
          <p:cNvSpPr/>
          <p:nvPr/>
        </p:nvSpPr>
        <p:spPr>
          <a:xfrm>
            <a:off x="449900" y="2929825"/>
            <a:ext cx="2532900" cy="1856100"/>
          </a:xfrm>
          <a:prstGeom prst="rect">
            <a:avLst/>
          </a:prstGeom>
          <a:solidFill>
            <a:schemeClr val="lt2"/>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b="1" u="sng"/>
          </a:p>
          <a:p>
            <a:pPr indent="0" lvl="0" marL="0" rtl="0" algn="ctr">
              <a:spcBef>
                <a:spcPts val="0"/>
              </a:spcBef>
              <a:spcAft>
                <a:spcPts val="0"/>
              </a:spcAft>
              <a:buNone/>
            </a:pPr>
            <a:r>
              <a:rPr b="1" lang="en" u="sng"/>
              <a:t>Academic Assistance</a:t>
            </a:r>
            <a:r>
              <a:rPr lang="en"/>
              <a:t>	</a:t>
            </a:r>
            <a:endParaRPr/>
          </a:p>
          <a:p>
            <a:pPr indent="0" lvl="0" marL="0" rtl="0" algn="l">
              <a:spcBef>
                <a:spcPts val="0"/>
              </a:spcBef>
              <a:spcAft>
                <a:spcPts val="0"/>
              </a:spcAft>
              <a:buNone/>
            </a:pPr>
            <a:r>
              <a:rPr lang="en"/>
              <a:t>This component focuses on ensuring students are academically prepared for postsecondary education by building a rigorous academic foundation and developing essential academic behaviors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39" name="Google Shape;939;p130"/>
          <p:cNvSpPr/>
          <p:nvPr/>
        </p:nvSpPr>
        <p:spPr>
          <a:xfrm>
            <a:off x="3212025" y="2929825"/>
            <a:ext cx="2532900" cy="1852800"/>
          </a:xfrm>
          <a:prstGeom prst="rect">
            <a:avLst/>
          </a:prstGeom>
          <a:solidFill>
            <a:schemeClr val="lt2"/>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t>College and Career Exposure</a:t>
            </a:r>
            <a:endParaRPr b="1" u="sng"/>
          </a:p>
          <a:p>
            <a:pPr indent="0" lvl="0" marL="0" rtl="0" algn="l">
              <a:spcBef>
                <a:spcPts val="0"/>
              </a:spcBef>
              <a:spcAft>
                <a:spcPts val="0"/>
              </a:spcAft>
              <a:buNone/>
            </a:pPr>
            <a:r>
              <a:rPr lang="en" sz="1300"/>
              <a:t>This component focuses on ensuring students and families take the steps necessary to successfully enroll in postsecondary education, an apprenticeship, a training program or the military.</a:t>
            </a:r>
            <a:endParaRPr sz="1300"/>
          </a:p>
        </p:txBody>
      </p:sp>
      <p:sp>
        <p:nvSpPr>
          <p:cNvPr id="940" name="Google Shape;940;p130"/>
          <p:cNvSpPr/>
          <p:nvPr/>
        </p:nvSpPr>
        <p:spPr>
          <a:xfrm>
            <a:off x="5982450" y="2929825"/>
            <a:ext cx="2532900" cy="1856100"/>
          </a:xfrm>
          <a:prstGeom prst="rect">
            <a:avLst/>
          </a:prstGeom>
          <a:solidFill>
            <a:schemeClr val="lt2"/>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u="sng"/>
          </a:p>
          <a:p>
            <a:pPr indent="0" lvl="0" marL="0" rtl="0" algn="ctr">
              <a:spcBef>
                <a:spcPts val="0"/>
              </a:spcBef>
              <a:spcAft>
                <a:spcPts val="0"/>
              </a:spcAft>
              <a:buNone/>
            </a:pPr>
            <a:r>
              <a:rPr b="1" lang="en" u="sng"/>
              <a:t>Social Emotional Skills</a:t>
            </a:r>
            <a:endParaRPr b="1" u="sng"/>
          </a:p>
          <a:p>
            <a:pPr indent="0" lvl="0" marL="0" rtl="0" algn="l">
              <a:spcBef>
                <a:spcPts val="0"/>
              </a:spcBef>
              <a:spcAft>
                <a:spcPts val="0"/>
              </a:spcAft>
              <a:buNone/>
            </a:pPr>
            <a:r>
              <a:rPr lang="en"/>
              <a:t>This component focuses on building students’ social emotional skills to prepare them to better advocate for themselves and believe that they are postsecondary-ready.</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31"/>
          <p:cNvSpPr txBox="1"/>
          <p:nvPr/>
        </p:nvSpPr>
        <p:spPr>
          <a:xfrm>
            <a:off x="755725" y="197000"/>
            <a:ext cx="7892700" cy="49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a:p>
            <a:pPr indent="0" lvl="0" marL="0" rtl="0" algn="l">
              <a:spcBef>
                <a:spcPts val="0"/>
              </a:spcBef>
              <a:spcAft>
                <a:spcPts val="0"/>
              </a:spcAft>
              <a:buNone/>
            </a:pPr>
            <a:r>
              <a:t/>
            </a:r>
            <a:endParaRPr sz="1400" u="sng">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u="sng">
                <a:solidFill>
                  <a:schemeClr val="dk1"/>
                </a:solidFill>
                <a:latin typeface="Trebuchet MS"/>
                <a:ea typeface="Trebuchet MS"/>
                <a:cs typeface="Trebuchet MS"/>
                <a:sym typeface="Trebuchet MS"/>
              </a:rPr>
              <a:t>Meeting with Middle School</a:t>
            </a:r>
            <a:endParaRPr sz="12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200">
                <a:solidFill>
                  <a:schemeClr val="dk1"/>
                </a:solidFill>
                <a:latin typeface="Trebuchet MS"/>
                <a:ea typeface="Trebuchet MS"/>
                <a:cs typeface="Trebuchet MS"/>
                <a:sym typeface="Trebuchet MS"/>
              </a:rPr>
              <a:t>Have your high school teams meet with your key middle school stakeholders to discuss future planning and alignment with district plans and GEAR UP Iowa initiatives</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200" u="sng">
              <a:latin typeface="Trebuchet MS"/>
              <a:ea typeface="Trebuchet MS"/>
              <a:cs typeface="Trebuchet MS"/>
              <a:sym typeface="Trebuchet MS"/>
            </a:endParaRPr>
          </a:p>
          <a:p>
            <a:pPr indent="0" lvl="0" marL="0" rtl="0" algn="l">
              <a:spcBef>
                <a:spcPts val="0"/>
              </a:spcBef>
              <a:spcAft>
                <a:spcPts val="0"/>
              </a:spcAft>
              <a:buNone/>
            </a:pPr>
            <a:r>
              <a:rPr lang="en" sz="1200" u="sng">
                <a:latin typeface="Trebuchet MS"/>
                <a:ea typeface="Trebuchet MS"/>
                <a:cs typeface="Trebuchet MS"/>
                <a:sym typeface="Trebuchet MS"/>
              </a:rPr>
              <a:t>Academic Support</a:t>
            </a:r>
            <a:br>
              <a:rPr lang="en" sz="1200">
                <a:latin typeface="Trebuchet MS"/>
                <a:ea typeface="Trebuchet MS"/>
                <a:cs typeface="Trebuchet MS"/>
                <a:sym typeface="Trebuchet MS"/>
              </a:rPr>
            </a:br>
            <a:r>
              <a:rPr lang="en" sz="1200">
                <a:latin typeface="Trebuchet MS"/>
                <a:ea typeface="Trebuchet MS"/>
                <a:cs typeface="Trebuchet MS"/>
                <a:sym typeface="Trebuchet MS"/>
              </a:rPr>
              <a:t>Targeted support for students based on their ICAP and learning needs </a:t>
            </a:r>
            <a:endParaRPr sz="1200">
              <a:latin typeface="Trebuchet MS"/>
              <a:ea typeface="Trebuchet MS"/>
              <a:cs typeface="Trebuchet MS"/>
              <a:sym typeface="Trebuchet MS"/>
            </a:endParaRPr>
          </a:p>
          <a:p>
            <a:pPr indent="0" lvl="0" marL="0" rtl="0" algn="l">
              <a:spcBef>
                <a:spcPts val="0"/>
              </a:spcBef>
              <a:spcAft>
                <a:spcPts val="0"/>
              </a:spcAft>
              <a:buNone/>
            </a:pPr>
            <a:r>
              <a:rPr lang="en" sz="1200" u="sng">
                <a:latin typeface="Trebuchet MS"/>
                <a:ea typeface="Trebuchet MS"/>
                <a:cs typeface="Trebuchet MS"/>
                <a:sym typeface="Trebuchet MS"/>
              </a:rPr>
              <a:t>College and Career Exposure</a:t>
            </a:r>
            <a:br>
              <a:rPr lang="en" sz="1200">
                <a:latin typeface="Trebuchet MS"/>
                <a:ea typeface="Trebuchet MS"/>
                <a:cs typeface="Trebuchet MS"/>
                <a:sym typeface="Trebuchet MS"/>
              </a:rPr>
            </a:br>
            <a:r>
              <a:rPr lang="en" sz="1200">
                <a:latin typeface="Trebuchet MS"/>
                <a:ea typeface="Trebuchet MS"/>
                <a:cs typeface="Trebuchet MS"/>
                <a:sym typeface="Trebuchet MS"/>
              </a:rPr>
              <a:t>Recruit students to attend at least one of the campus field trips (dates on next slide)</a:t>
            </a:r>
            <a:endParaRPr sz="12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200" u="sng">
                <a:solidFill>
                  <a:schemeClr val="dk1"/>
                </a:solidFill>
                <a:latin typeface="Trebuchet MS"/>
                <a:ea typeface="Trebuchet MS"/>
                <a:cs typeface="Trebuchet MS"/>
                <a:sym typeface="Trebuchet MS"/>
              </a:rPr>
              <a:t>Social Emotional Skill Development</a:t>
            </a:r>
            <a:br>
              <a:rPr lang="en" sz="1200">
                <a:solidFill>
                  <a:schemeClr val="dk1"/>
                </a:solidFill>
                <a:latin typeface="Trebuchet MS"/>
                <a:ea typeface="Trebuchet MS"/>
                <a:cs typeface="Trebuchet MS"/>
                <a:sym typeface="Trebuchet MS"/>
              </a:rPr>
            </a:br>
            <a:endParaRPr sz="1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200" u="sng">
              <a:latin typeface="Trebuchet MS"/>
              <a:ea typeface="Trebuchet MS"/>
              <a:cs typeface="Trebuchet MS"/>
              <a:sym typeface="Trebuchet MS"/>
            </a:endParaRPr>
          </a:p>
          <a:p>
            <a:pPr indent="0" lvl="0" marL="0" rtl="0" algn="l">
              <a:spcBef>
                <a:spcPts val="0"/>
              </a:spcBef>
              <a:spcAft>
                <a:spcPts val="0"/>
              </a:spcAft>
              <a:buNone/>
            </a:pPr>
            <a:r>
              <a:t/>
            </a:r>
            <a:endParaRPr sz="1200" u="sng">
              <a:latin typeface="Trebuchet MS"/>
              <a:ea typeface="Trebuchet MS"/>
              <a:cs typeface="Trebuchet MS"/>
              <a:sym typeface="Trebuchet MS"/>
            </a:endParaRPr>
          </a:p>
          <a:p>
            <a:pPr indent="0" lvl="0" marL="0" rtl="0" algn="l">
              <a:spcBef>
                <a:spcPts val="0"/>
              </a:spcBef>
              <a:spcAft>
                <a:spcPts val="0"/>
              </a:spcAft>
              <a:buNone/>
            </a:pPr>
            <a:r>
              <a:rPr lang="en" sz="1200" u="sng">
                <a:latin typeface="Trebuchet MS"/>
                <a:ea typeface="Trebuchet MS"/>
                <a:cs typeface="Trebuchet MS"/>
                <a:sym typeface="Trebuchet MS"/>
              </a:rPr>
              <a:t>Course to College</a:t>
            </a:r>
            <a:endParaRPr sz="1200" u="sng">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Ensure your school is registered as </a:t>
            </a:r>
            <a:r>
              <a:rPr lang="en" sz="1200" u="sng">
                <a:solidFill>
                  <a:schemeClr val="hlink"/>
                </a:solidFill>
                <a:latin typeface="Trebuchet MS"/>
                <a:ea typeface="Trebuchet MS"/>
                <a:cs typeface="Trebuchet MS"/>
                <a:sym typeface="Trebuchet MS"/>
                <a:hlinkClick r:id="rId3"/>
              </a:rPr>
              <a:t>Course to College</a:t>
            </a:r>
            <a:r>
              <a:rPr lang="en" sz="1200">
                <a:latin typeface="Trebuchet MS"/>
                <a:ea typeface="Trebuchet MS"/>
                <a:cs typeface="Trebuchet MS"/>
                <a:sym typeface="Trebuchet MS"/>
              </a:rPr>
              <a:t> partner site and meet those requirements, ICAN assistance available at no cost to you: </a:t>
            </a:r>
            <a:br>
              <a:rPr lang="en" sz="1200">
                <a:latin typeface="Trebuchet MS"/>
                <a:ea typeface="Trebuchet MS"/>
                <a:cs typeface="Trebuchet MS"/>
                <a:sym typeface="Trebuchet MS"/>
              </a:rPr>
            </a:br>
            <a:endParaRPr sz="300">
              <a:latin typeface="Trebuchet MS"/>
              <a:ea typeface="Trebuchet MS"/>
              <a:cs typeface="Trebuchet MS"/>
              <a:sym typeface="Trebuchet MS"/>
            </a:endParaRPr>
          </a:p>
          <a:p>
            <a:pPr indent="-190500" lvl="0" marL="914400" rtl="0" algn="l">
              <a:spcBef>
                <a:spcPts val="0"/>
              </a:spcBef>
              <a:spcAft>
                <a:spcPts val="0"/>
              </a:spcAft>
              <a:buSzPts val="1200"/>
              <a:buFont typeface="Trebuchet MS"/>
              <a:buChar char="●"/>
            </a:pPr>
            <a:r>
              <a:rPr lang="en" sz="1200">
                <a:latin typeface="Trebuchet MS"/>
                <a:ea typeface="Trebuchet MS"/>
                <a:cs typeface="Trebuchet MS"/>
                <a:sym typeface="Trebuchet MS"/>
              </a:rPr>
              <a:t>FAFSA/School Support Events  </a:t>
            </a:r>
            <a:endParaRPr sz="1200">
              <a:latin typeface="Trebuchet MS"/>
              <a:ea typeface="Trebuchet MS"/>
              <a:cs typeface="Trebuchet MS"/>
              <a:sym typeface="Trebuchet MS"/>
            </a:endParaRPr>
          </a:p>
          <a:p>
            <a:pPr indent="-190500" lvl="0" marL="914400" rtl="0" algn="l">
              <a:spcBef>
                <a:spcPts val="0"/>
              </a:spcBef>
              <a:spcAft>
                <a:spcPts val="0"/>
              </a:spcAft>
              <a:buSzPts val="1200"/>
              <a:buFont typeface="Trebuchet MS"/>
              <a:buChar char="●"/>
            </a:pPr>
            <a:r>
              <a:rPr lang="en" sz="1200">
                <a:latin typeface="Trebuchet MS"/>
                <a:ea typeface="Trebuchet MS"/>
                <a:cs typeface="Trebuchet MS"/>
                <a:sym typeface="Trebuchet MS"/>
              </a:rPr>
              <a:t>Financial Literacy</a:t>
            </a:r>
            <a:endParaRPr sz="1200">
              <a:latin typeface="Trebuchet MS"/>
              <a:ea typeface="Trebuchet MS"/>
              <a:cs typeface="Trebuchet MS"/>
              <a:sym typeface="Trebuchet MS"/>
            </a:endParaRPr>
          </a:p>
          <a:p>
            <a:pPr indent="-190500" lvl="0" marL="914400" rtl="0" algn="l">
              <a:spcBef>
                <a:spcPts val="0"/>
              </a:spcBef>
              <a:spcAft>
                <a:spcPts val="0"/>
              </a:spcAft>
              <a:buSzPts val="1200"/>
              <a:buFont typeface="Trebuchet MS"/>
              <a:buChar char="●"/>
            </a:pPr>
            <a:r>
              <a:rPr lang="en" sz="1200">
                <a:latin typeface="Trebuchet MS"/>
                <a:ea typeface="Trebuchet MS"/>
                <a:cs typeface="Trebuchet MS"/>
                <a:sym typeface="Trebuchet MS"/>
              </a:rPr>
              <a:t>Transition Planning</a:t>
            </a:r>
            <a:endParaRPr sz="1200">
              <a:latin typeface="Trebuchet MS"/>
              <a:ea typeface="Trebuchet MS"/>
              <a:cs typeface="Trebuchet MS"/>
              <a:sym typeface="Trebuchet MS"/>
            </a:endParaRPr>
          </a:p>
          <a:p>
            <a:pPr indent="0" lvl="0" marL="0" rtl="0" algn="l">
              <a:spcBef>
                <a:spcPts val="0"/>
              </a:spcBef>
              <a:spcAft>
                <a:spcPts val="0"/>
              </a:spcAft>
              <a:buNone/>
            </a:pPr>
            <a:r>
              <a:t/>
            </a:r>
            <a:endParaRPr sz="100">
              <a:latin typeface="Trebuchet MS"/>
              <a:ea typeface="Trebuchet MS"/>
              <a:cs typeface="Trebuchet MS"/>
              <a:sym typeface="Trebuchet MS"/>
            </a:endParaRPr>
          </a:p>
          <a:p>
            <a:pPr indent="0" lvl="0" marL="0" rtl="0" algn="l">
              <a:spcBef>
                <a:spcPts val="0"/>
              </a:spcBef>
              <a:spcAft>
                <a:spcPts val="0"/>
              </a:spcAft>
              <a:buNone/>
            </a:pPr>
            <a:r>
              <a:rPr lang="en" sz="1200" u="sng">
                <a:latin typeface="Trebuchet MS"/>
                <a:ea typeface="Trebuchet MS"/>
                <a:cs typeface="Trebuchet MS"/>
                <a:sym typeface="Trebuchet MS"/>
              </a:rPr>
              <a:t>Virtual College Coach</a:t>
            </a:r>
            <a:endParaRPr sz="1200" u="sng">
              <a:latin typeface="Trebuchet MS"/>
              <a:ea typeface="Trebuchet MS"/>
              <a:cs typeface="Trebuchet MS"/>
              <a:sym typeface="Trebuchet MS"/>
            </a:endParaRPr>
          </a:p>
          <a:p>
            <a:pPr indent="0" lvl="0" marL="0" rtl="0" algn="l">
              <a:spcBef>
                <a:spcPts val="0"/>
              </a:spcBef>
              <a:spcAft>
                <a:spcPts val="0"/>
              </a:spcAft>
              <a:buNone/>
            </a:pPr>
            <a:r>
              <a:rPr lang="en" sz="1200">
                <a:latin typeface="Trebuchet MS"/>
                <a:ea typeface="Trebuchet MS"/>
                <a:cs typeface="Trebuchet MS"/>
                <a:sym typeface="Trebuchet MS"/>
              </a:rPr>
              <a:t>Get students opted-in to receive virtual assistance (texting), for support as they transition into college or postsecondary pathways</a:t>
            </a:r>
            <a:endParaRPr sz="1200">
              <a:latin typeface="Trebuchet MS"/>
              <a:ea typeface="Trebuchet MS"/>
              <a:cs typeface="Trebuchet MS"/>
              <a:sym typeface="Trebuchet MS"/>
            </a:endParaRPr>
          </a:p>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946" name="Google Shape;946;p131"/>
          <p:cNvSpPr txBox="1"/>
          <p:nvPr/>
        </p:nvSpPr>
        <p:spPr>
          <a:xfrm>
            <a:off x="-75575" y="197000"/>
            <a:ext cx="7053900" cy="492600"/>
          </a:xfrm>
          <a:prstGeom prst="rect">
            <a:avLst/>
          </a:prstGeom>
          <a:noFill/>
          <a:ln>
            <a:noFill/>
          </a:ln>
        </p:spPr>
        <p:txBody>
          <a:bodyPr anchorCtr="0" anchor="t" bIns="91425" lIns="91425" spcFirstLastPara="1" rIns="91425" wrap="square" tIns="91425">
            <a:spAutoFit/>
          </a:bodyPr>
          <a:lstStyle/>
          <a:p>
            <a:pPr indent="0" lvl="0" marL="228600" rtl="0" algn="l">
              <a:lnSpc>
                <a:spcPct val="115000"/>
              </a:lnSpc>
              <a:spcBef>
                <a:spcPts val="0"/>
              </a:spcBef>
              <a:spcAft>
                <a:spcPts val="0"/>
              </a:spcAft>
              <a:buNone/>
            </a:pPr>
            <a:r>
              <a:rPr b="1" lang="en" sz="2000">
                <a:solidFill>
                  <a:schemeClr val="accent6"/>
                </a:solidFill>
              </a:rPr>
              <a:t>Implementation Plan Requirements</a:t>
            </a:r>
            <a:endParaRPr b="1" sz="2900">
              <a:solidFill>
                <a:schemeClr val="accent6"/>
              </a:solidFill>
              <a:latin typeface="Trebuchet MS"/>
              <a:ea typeface="Trebuchet MS"/>
              <a:cs typeface="Trebuchet MS"/>
              <a:sym typeface="Trebuchet MS"/>
            </a:endParaRPr>
          </a:p>
        </p:txBody>
      </p:sp>
      <p:sp>
        <p:nvSpPr>
          <p:cNvPr id="947" name="Google Shape;947;p131"/>
          <p:cNvSpPr/>
          <p:nvPr/>
        </p:nvSpPr>
        <p:spPr>
          <a:xfrm>
            <a:off x="157250" y="1355250"/>
            <a:ext cx="537300" cy="1380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31"/>
          <p:cNvSpPr/>
          <p:nvPr/>
        </p:nvSpPr>
        <p:spPr>
          <a:xfrm>
            <a:off x="157150" y="684325"/>
            <a:ext cx="537300" cy="801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1"/>
              </a:solidFill>
            </a:endParaRPr>
          </a:p>
        </p:txBody>
      </p:sp>
      <p:sp>
        <p:nvSpPr>
          <p:cNvPr id="949" name="Google Shape;949;p131"/>
          <p:cNvSpPr/>
          <p:nvPr/>
        </p:nvSpPr>
        <p:spPr>
          <a:xfrm>
            <a:off x="157250" y="2735550"/>
            <a:ext cx="537300" cy="2172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1"/>
          <p:cNvSpPr txBox="1"/>
          <p:nvPr/>
        </p:nvSpPr>
        <p:spPr>
          <a:xfrm rot="-5400000">
            <a:off x="24650" y="722300"/>
            <a:ext cx="80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00">
                <a:solidFill>
                  <a:schemeClr val="lt1"/>
                </a:solidFill>
                <a:latin typeface="Trebuchet MS"/>
                <a:ea typeface="Trebuchet MS"/>
                <a:cs typeface="Trebuchet MS"/>
                <a:sym typeface="Trebuchet MS"/>
              </a:rPr>
              <a:t>Middle School</a:t>
            </a:r>
            <a:endParaRPr sz="1400">
              <a:solidFill>
                <a:schemeClr val="lt1"/>
              </a:solidFill>
              <a:latin typeface="Trebuchet MS"/>
              <a:ea typeface="Trebuchet MS"/>
              <a:cs typeface="Trebuchet MS"/>
              <a:sym typeface="Trebuchet MS"/>
            </a:endParaRPr>
          </a:p>
        </p:txBody>
      </p:sp>
      <p:sp>
        <p:nvSpPr>
          <p:cNvPr id="951" name="Google Shape;951;p131"/>
          <p:cNvSpPr txBox="1"/>
          <p:nvPr/>
        </p:nvSpPr>
        <p:spPr>
          <a:xfrm rot="-5400000">
            <a:off x="-152675" y="1695230"/>
            <a:ext cx="985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400">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sz="1400">
                <a:solidFill>
                  <a:schemeClr val="lt1"/>
                </a:solidFill>
                <a:latin typeface="Trebuchet MS"/>
                <a:ea typeface="Trebuchet MS"/>
                <a:cs typeface="Trebuchet MS"/>
                <a:sym typeface="Trebuchet MS"/>
              </a:rPr>
              <a:t>Class of 2025</a:t>
            </a:r>
            <a:endParaRPr sz="1400">
              <a:solidFill>
                <a:schemeClr val="lt1"/>
              </a:solidFill>
              <a:latin typeface="Trebuchet MS"/>
              <a:ea typeface="Trebuchet MS"/>
              <a:cs typeface="Trebuchet MS"/>
              <a:sym typeface="Trebuchet MS"/>
            </a:endParaRPr>
          </a:p>
        </p:txBody>
      </p:sp>
      <p:sp>
        <p:nvSpPr>
          <p:cNvPr id="952" name="Google Shape;952;p131"/>
          <p:cNvSpPr txBox="1"/>
          <p:nvPr/>
        </p:nvSpPr>
        <p:spPr>
          <a:xfrm rot="-5400000">
            <a:off x="-173600" y="3513900"/>
            <a:ext cx="1198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400">
                <a:solidFill>
                  <a:schemeClr val="lt1"/>
                </a:solidFill>
                <a:latin typeface="Trebuchet MS"/>
                <a:ea typeface="Trebuchet MS"/>
                <a:cs typeface="Trebuchet MS"/>
                <a:sym typeface="Trebuchet MS"/>
              </a:rPr>
              <a:t>Class of 202</a:t>
            </a:r>
            <a:r>
              <a:rPr lang="en">
                <a:solidFill>
                  <a:schemeClr val="lt1"/>
                </a:solidFill>
                <a:latin typeface="Trebuchet MS"/>
                <a:ea typeface="Trebuchet MS"/>
                <a:cs typeface="Trebuchet MS"/>
                <a:sym typeface="Trebuchet MS"/>
              </a:rPr>
              <a:t>3</a:t>
            </a:r>
            <a:endParaRPr sz="140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32"/>
          <p:cNvSpPr txBox="1"/>
          <p:nvPr/>
        </p:nvSpPr>
        <p:spPr>
          <a:xfrm>
            <a:off x="694450" y="684325"/>
            <a:ext cx="78927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u="sng">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300" u="sng">
                <a:solidFill>
                  <a:schemeClr val="dk1"/>
                </a:solidFill>
                <a:latin typeface="Trebuchet MS"/>
                <a:ea typeface="Trebuchet MS"/>
                <a:cs typeface="Trebuchet MS"/>
                <a:sym typeface="Trebuchet MS"/>
              </a:rPr>
              <a:t>Meet and Plan with Middle School</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Have your high school teams meet with your key middle school stakeholders to discuss future planning and alignment with district plans and GEAR UP Iowa initiatives. Plan at least one partnership or effort to align school curriculum and/or advising to maximize student transition to high school, training and/or postsecondary education</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300" u="sng">
                <a:solidFill>
                  <a:schemeClr val="dk1"/>
                </a:solidFill>
                <a:latin typeface="Trebuchet MS"/>
                <a:ea typeface="Trebuchet MS"/>
                <a:cs typeface="Trebuchet MS"/>
                <a:sym typeface="Trebuchet MS"/>
              </a:rPr>
              <a:t>Transition Supports</a:t>
            </a:r>
            <a:endParaRPr sz="1300" u="sng">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300">
                <a:solidFill>
                  <a:schemeClr val="dk1"/>
                </a:solidFill>
                <a:latin typeface="Trebuchet MS"/>
                <a:ea typeface="Trebuchet MS"/>
                <a:cs typeface="Trebuchet MS"/>
                <a:sym typeface="Trebuchet MS"/>
              </a:rPr>
              <a:t>Alignment of resources to assist in middle to high to postsecondary transitions. ICAN resources/presentations, as well as district participation in Virtual Coaching program</a:t>
            </a:r>
            <a:endParaRPr sz="1300">
              <a:solidFill>
                <a:schemeClr val="dk1"/>
              </a:solidFill>
              <a:latin typeface="Trebuchet MS"/>
              <a:ea typeface="Trebuchet MS"/>
              <a:cs typeface="Trebuchet MS"/>
              <a:sym typeface="Trebuchet MS"/>
            </a:endParaRPr>
          </a:p>
        </p:txBody>
      </p:sp>
      <p:sp>
        <p:nvSpPr>
          <p:cNvPr id="958" name="Google Shape;958;p132"/>
          <p:cNvSpPr txBox="1"/>
          <p:nvPr/>
        </p:nvSpPr>
        <p:spPr>
          <a:xfrm>
            <a:off x="-75575" y="197000"/>
            <a:ext cx="7053900" cy="492600"/>
          </a:xfrm>
          <a:prstGeom prst="rect">
            <a:avLst/>
          </a:prstGeom>
          <a:noFill/>
          <a:ln>
            <a:noFill/>
          </a:ln>
        </p:spPr>
        <p:txBody>
          <a:bodyPr anchorCtr="0" anchor="t" bIns="91425" lIns="91425" spcFirstLastPara="1" rIns="91425" wrap="square" tIns="91425">
            <a:spAutoFit/>
          </a:bodyPr>
          <a:lstStyle/>
          <a:p>
            <a:pPr indent="0" lvl="0" marL="228600" rtl="0" algn="l">
              <a:lnSpc>
                <a:spcPct val="115000"/>
              </a:lnSpc>
              <a:spcBef>
                <a:spcPts val="0"/>
              </a:spcBef>
              <a:spcAft>
                <a:spcPts val="0"/>
              </a:spcAft>
              <a:buNone/>
            </a:pPr>
            <a:r>
              <a:rPr b="1" lang="en" sz="2000">
                <a:solidFill>
                  <a:schemeClr val="dk1"/>
                </a:solidFill>
              </a:rPr>
              <a:t>Year 2 : Implementation Plan Guidelines</a:t>
            </a:r>
            <a:endParaRPr b="1" sz="2900">
              <a:latin typeface="Trebuchet MS"/>
              <a:ea typeface="Trebuchet MS"/>
              <a:cs typeface="Trebuchet MS"/>
              <a:sym typeface="Trebuchet MS"/>
            </a:endParaRPr>
          </a:p>
        </p:txBody>
      </p:sp>
      <p:sp>
        <p:nvSpPr>
          <p:cNvPr id="959" name="Google Shape;959;p132"/>
          <p:cNvSpPr/>
          <p:nvPr/>
        </p:nvSpPr>
        <p:spPr>
          <a:xfrm>
            <a:off x="157150" y="684325"/>
            <a:ext cx="537300" cy="4206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960" name="Google Shape;960;p132"/>
          <p:cNvSpPr txBox="1"/>
          <p:nvPr/>
        </p:nvSpPr>
        <p:spPr>
          <a:xfrm rot="-5400000">
            <a:off x="-1050650" y="2438250"/>
            <a:ext cx="295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District Level - Alignment</a:t>
            </a:r>
            <a:endParaRPr>
              <a:solidFill>
                <a:schemeClr val="lt1"/>
              </a:solidFill>
              <a:latin typeface="Trebuchet MS"/>
              <a:ea typeface="Trebuchet MS"/>
              <a:cs typeface="Trebuchet MS"/>
              <a:sym typeface="Trebuchet MS"/>
            </a:endParaRPr>
          </a:p>
        </p:txBody>
      </p:sp>
      <p:sp>
        <p:nvSpPr>
          <p:cNvPr id="961" name="Google Shape;961;p132"/>
          <p:cNvSpPr txBox="1"/>
          <p:nvPr/>
        </p:nvSpPr>
        <p:spPr>
          <a:xfrm>
            <a:off x="7259250" y="887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33"/>
          <p:cNvSpPr txBox="1"/>
          <p:nvPr/>
        </p:nvSpPr>
        <p:spPr>
          <a:xfrm>
            <a:off x="-75575" y="197000"/>
            <a:ext cx="7053900" cy="492600"/>
          </a:xfrm>
          <a:prstGeom prst="rect">
            <a:avLst/>
          </a:prstGeom>
          <a:noFill/>
          <a:ln>
            <a:noFill/>
          </a:ln>
        </p:spPr>
        <p:txBody>
          <a:bodyPr anchorCtr="0" anchor="t" bIns="91425" lIns="91425" spcFirstLastPara="1" rIns="91425" wrap="square" tIns="91425">
            <a:spAutoFit/>
          </a:bodyPr>
          <a:lstStyle/>
          <a:p>
            <a:pPr indent="0" lvl="0" marL="228600" rtl="0" algn="l">
              <a:lnSpc>
                <a:spcPct val="115000"/>
              </a:lnSpc>
              <a:spcBef>
                <a:spcPts val="0"/>
              </a:spcBef>
              <a:spcAft>
                <a:spcPts val="0"/>
              </a:spcAft>
              <a:buNone/>
            </a:pPr>
            <a:r>
              <a:rPr b="1" lang="en" sz="2000">
                <a:solidFill>
                  <a:schemeClr val="dk1"/>
                </a:solidFill>
              </a:rPr>
              <a:t>Year 2 Implementation Plan Guidelines</a:t>
            </a:r>
            <a:endParaRPr b="1" sz="2900">
              <a:latin typeface="Trebuchet MS"/>
              <a:ea typeface="Trebuchet MS"/>
              <a:cs typeface="Trebuchet MS"/>
              <a:sym typeface="Trebuchet MS"/>
            </a:endParaRPr>
          </a:p>
        </p:txBody>
      </p:sp>
      <p:sp>
        <p:nvSpPr>
          <p:cNvPr id="967" name="Google Shape;967;p133"/>
          <p:cNvSpPr/>
          <p:nvPr/>
        </p:nvSpPr>
        <p:spPr>
          <a:xfrm>
            <a:off x="157250" y="689600"/>
            <a:ext cx="537300" cy="4149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33"/>
          <p:cNvSpPr txBox="1"/>
          <p:nvPr/>
        </p:nvSpPr>
        <p:spPr>
          <a:xfrm rot="-5400000">
            <a:off x="-715950" y="2263958"/>
            <a:ext cx="2047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lt1"/>
                </a:solidFill>
                <a:latin typeface="Trebuchet MS"/>
                <a:ea typeface="Trebuchet MS"/>
                <a:cs typeface="Trebuchet MS"/>
                <a:sym typeface="Trebuchet MS"/>
              </a:rPr>
              <a:t>Staff Level - Capacity</a:t>
            </a:r>
            <a:endParaRPr>
              <a:solidFill>
                <a:schemeClr val="lt1"/>
              </a:solidFill>
              <a:latin typeface="Trebuchet MS"/>
              <a:ea typeface="Trebuchet MS"/>
              <a:cs typeface="Trebuchet MS"/>
              <a:sym typeface="Trebuchet MS"/>
            </a:endParaRPr>
          </a:p>
        </p:txBody>
      </p:sp>
      <p:sp>
        <p:nvSpPr>
          <p:cNvPr id="969" name="Google Shape;969;p133"/>
          <p:cNvSpPr txBox="1"/>
          <p:nvPr/>
        </p:nvSpPr>
        <p:spPr>
          <a:xfrm>
            <a:off x="748150" y="689600"/>
            <a:ext cx="81126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dk1"/>
                </a:solidFill>
                <a:latin typeface="Trebuchet MS"/>
                <a:ea typeface="Trebuchet MS"/>
                <a:cs typeface="Trebuchet MS"/>
                <a:sym typeface="Trebuchet MS"/>
              </a:rPr>
              <a:t>Professional Development</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Staff will attend key trainings related to the grant and grow staff college and career readiness capacity, including </a:t>
            </a:r>
            <a:r>
              <a:rPr lang="en" sz="1300" u="sng">
                <a:solidFill>
                  <a:schemeClr val="hlink"/>
                </a:solidFill>
                <a:latin typeface="Trebuchet MS"/>
                <a:ea typeface="Trebuchet MS"/>
                <a:cs typeface="Trebuchet MS"/>
                <a:sym typeface="Trebuchet MS"/>
                <a:hlinkClick r:id="rId3"/>
              </a:rPr>
              <a:t>Iowa College and Career Readiness Academy</a:t>
            </a:r>
            <a:r>
              <a:rPr lang="en" sz="1300">
                <a:solidFill>
                  <a:schemeClr val="dk1"/>
                </a:solidFill>
                <a:latin typeface="Trebuchet MS"/>
                <a:ea typeface="Trebuchet MS"/>
                <a:cs typeface="Trebuchet MS"/>
                <a:sym typeface="Trebuchet MS"/>
              </a:rPr>
              <a:t> courses for staff and school teams. </a:t>
            </a:r>
            <a:endParaRPr sz="1300">
              <a:solidFill>
                <a:srgbClr val="646464"/>
              </a:solidFill>
              <a:highlight>
                <a:srgbClr val="FFFFFF"/>
              </a:highlight>
              <a:latin typeface="Trebuchet MS"/>
              <a:ea typeface="Trebuchet MS"/>
              <a:cs typeface="Trebuchet MS"/>
              <a:sym typeface="Trebuchet MS"/>
            </a:endParaRPr>
          </a:p>
          <a:p>
            <a:pPr indent="0" lvl="0" marL="0" rtl="0" algn="l">
              <a:spcBef>
                <a:spcPts val="0"/>
              </a:spcBef>
              <a:spcAft>
                <a:spcPts val="0"/>
              </a:spcAft>
              <a:buNone/>
            </a:pPr>
            <a:r>
              <a:t/>
            </a:r>
            <a:endParaRPr sz="1300">
              <a:solidFill>
                <a:srgbClr val="646464"/>
              </a:solidFill>
              <a:highlight>
                <a:srgbClr val="FFFFFF"/>
              </a:highlight>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300" u="sng">
                <a:solidFill>
                  <a:schemeClr val="dk1"/>
                </a:solidFill>
                <a:latin typeface="Trebuchet MS"/>
                <a:ea typeface="Trebuchet MS"/>
                <a:cs typeface="Trebuchet MS"/>
                <a:sym typeface="Trebuchet MS"/>
              </a:rPr>
              <a:t>Course to College Partner</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Ensure your school is registered as </a:t>
            </a:r>
            <a:r>
              <a:rPr lang="en" sz="1300" u="sng">
                <a:solidFill>
                  <a:schemeClr val="hlink"/>
                </a:solidFill>
                <a:latin typeface="Trebuchet MS"/>
                <a:ea typeface="Trebuchet MS"/>
                <a:cs typeface="Trebuchet MS"/>
                <a:sym typeface="Trebuchet MS"/>
                <a:hlinkClick r:id="rId4"/>
              </a:rPr>
              <a:t>Course to College</a:t>
            </a:r>
            <a:r>
              <a:rPr lang="en" sz="1300">
                <a:solidFill>
                  <a:schemeClr val="dk1"/>
                </a:solidFill>
                <a:latin typeface="Trebuchet MS"/>
                <a:ea typeface="Trebuchet MS"/>
                <a:cs typeface="Trebuchet MS"/>
                <a:sym typeface="Trebuchet MS"/>
              </a:rPr>
              <a:t> partner site and meet those requirements, ICAN assistance available at no cost to you: </a:t>
            </a:r>
            <a:br>
              <a:rPr lang="en" sz="1300">
                <a:solidFill>
                  <a:schemeClr val="dk1"/>
                </a:solidFill>
                <a:latin typeface="Trebuchet MS"/>
                <a:ea typeface="Trebuchet MS"/>
                <a:cs typeface="Trebuchet MS"/>
                <a:sym typeface="Trebuchet MS"/>
              </a:rPr>
            </a:br>
            <a:endParaRPr sz="1300">
              <a:solidFill>
                <a:schemeClr val="dk1"/>
              </a:solidFill>
              <a:latin typeface="Trebuchet MS"/>
              <a:ea typeface="Trebuchet MS"/>
              <a:cs typeface="Trebuchet MS"/>
              <a:sym typeface="Trebuchet MS"/>
            </a:endParaRPr>
          </a:p>
          <a:p>
            <a:pPr indent="-196850" lvl="0" marL="1371600" rtl="0" algn="l">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FAFSA/School Support Events  </a:t>
            </a:r>
            <a:endParaRPr sz="1300">
              <a:solidFill>
                <a:schemeClr val="dk1"/>
              </a:solidFill>
              <a:latin typeface="Trebuchet MS"/>
              <a:ea typeface="Trebuchet MS"/>
              <a:cs typeface="Trebuchet MS"/>
              <a:sym typeface="Trebuchet MS"/>
            </a:endParaRPr>
          </a:p>
          <a:p>
            <a:pPr indent="-196850" lvl="0" marL="1371600" rtl="0" algn="l">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Financial Literacy</a:t>
            </a:r>
            <a:endParaRPr sz="1300">
              <a:solidFill>
                <a:schemeClr val="dk1"/>
              </a:solidFill>
              <a:latin typeface="Trebuchet MS"/>
              <a:ea typeface="Trebuchet MS"/>
              <a:cs typeface="Trebuchet MS"/>
              <a:sym typeface="Trebuchet MS"/>
            </a:endParaRPr>
          </a:p>
          <a:p>
            <a:pPr indent="-196850" lvl="0" marL="1371600" rtl="0" algn="l">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Transition Planning</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u="sng">
                <a:solidFill>
                  <a:schemeClr val="dk1"/>
                </a:solidFill>
                <a:latin typeface="Trebuchet MS"/>
                <a:ea typeface="Trebuchet MS"/>
                <a:cs typeface="Trebuchet MS"/>
                <a:sym typeface="Trebuchet MS"/>
              </a:rPr>
              <a:t>School Planning Team Meetings</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School Planning Teams should consist of stakeholders and individuals who are committed to creating a college-going culture throughout the school. The school planning team will meet regularly to assess, plan, and review student data related to the implementation of GUI services, activities and programs. School planning teams should represent the people needed to accomplish the work of the implementation plan.</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34"/>
          <p:cNvSpPr txBox="1"/>
          <p:nvPr/>
        </p:nvSpPr>
        <p:spPr>
          <a:xfrm>
            <a:off x="744025" y="689600"/>
            <a:ext cx="7892700" cy="420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u="sng">
                <a:solidFill>
                  <a:schemeClr val="dk1"/>
                </a:solidFill>
                <a:latin typeface="Trebuchet MS"/>
                <a:ea typeface="Trebuchet MS"/>
                <a:cs typeface="Trebuchet MS"/>
                <a:sym typeface="Trebuchet MS"/>
              </a:rPr>
              <a:t>Advising</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300">
                <a:solidFill>
                  <a:schemeClr val="dk1"/>
                </a:solidFill>
                <a:latin typeface="Trebuchet MS"/>
                <a:ea typeface="Trebuchet MS"/>
                <a:cs typeface="Trebuchet MS"/>
                <a:sym typeface="Trebuchet MS"/>
              </a:rPr>
              <a:t>Efforts around ICAP, includes annual verification of student career interests to inform and expand real-world, professional work-based learning opportunities, review of student course selection, and advising on classes that optimize their ability to pursue their career interests.</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u="sng">
                <a:latin typeface="Trebuchet MS"/>
                <a:ea typeface="Trebuchet MS"/>
                <a:cs typeface="Trebuchet MS"/>
                <a:sym typeface="Trebuchet MS"/>
              </a:rPr>
              <a:t>Social Emotional Supports</a:t>
            </a:r>
            <a:endParaRPr sz="1300" u="sng">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An individualized personal development plan developed by students to identify the skills, habits and attitudes they want to develop to support their educational and career goals. Developed in concert with regular career planning activities in the school, it will integrate social emotional skills with students’ plans. </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u="sng">
                <a:latin typeface="Trebuchet MS"/>
                <a:ea typeface="Trebuchet MS"/>
                <a:cs typeface="Trebuchet MS"/>
                <a:sym typeface="Trebuchet MS"/>
              </a:rPr>
              <a:t>Wrap Around Supports</a:t>
            </a:r>
            <a:endParaRPr sz="1300" u="sng">
              <a:latin typeface="Trebuchet MS"/>
              <a:ea typeface="Trebuchet MS"/>
              <a:cs typeface="Trebuchet MS"/>
              <a:sym typeface="Trebuchet MS"/>
            </a:endParaRPr>
          </a:p>
          <a:p>
            <a:pPr indent="0" lvl="0" marL="0" rtl="0" algn="l">
              <a:spcBef>
                <a:spcPts val="0"/>
              </a:spcBef>
              <a:spcAft>
                <a:spcPts val="0"/>
              </a:spcAft>
              <a:buNone/>
            </a:pPr>
            <a:r>
              <a:rPr lang="en" sz="1300">
                <a:solidFill>
                  <a:schemeClr val="dk1"/>
                </a:solidFill>
                <a:latin typeface="Trebuchet MS"/>
                <a:ea typeface="Trebuchet MS"/>
                <a:cs typeface="Trebuchet MS"/>
                <a:sym typeface="Trebuchet MS"/>
              </a:rPr>
              <a:t>Disaggregation of services and supports to address specific student and family needs.</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300" u="sng">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300" u="sng">
                <a:solidFill>
                  <a:schemeClr val="dk1"/>
                </a:solidFill>
                <a:latin typeface="Trebuchet MS"/>
                <a:ea typeface="Trebuchet MS"/>
                <a:cs typeface="Trebuchet MS"/>
                <a:sym typeface="Trebuchet MS"/>
              </a:rPr>
              <a:t>Academic Assistance</a:t>
            </a:r>
            <a:br>
              <a:rPr lang="en" sz="1300">
                <a:solidFill>
                  <a:schemeClr val="dk1"/>
                </a:solidFill>
                <a:latin typeface="Trebuchet MS"/>
                <a:ea typeface="Trebuchet MS"/>
                <a:cs typeface="Trebuchet MS"/>
                <a:sym typeface="Trebuchet MS"/>
              </a:rPr>
            </a:br>
            <a:r>
              <a:rPr lang="en" sz="1300">
                <a:solidFill>
                  <a:schemeClr val="dk1"/>
                </a:solidFill>
                <a:latin typeface="Trebuchet MS"/>
                <a:ea typeface="Trebuchet MS"/>
                <a:cs typeface="Trebuchet MS"/>
                <a:sym typeface="Trebuchet MS"/>
              </a:rPr>
              <a:t>Targeted support for students based on their ICAP and learning needs, including remedial and supplemental.</a:t>
            </a:r>
            <a:endParaRPr sz="13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975" name="Google Shape;975;p134"/>
          <p:cNvSpPr txBox="1"/>
          <p:nvPr/>
        </p:nvSpPr>
        <p:spPr>
          <a:xfrm>
            <a:off x="-75575" y="197000"/>
            <a:ext cx="7053900" cy="492600"/>
          </a:xfrm>
          <a:prstGeom prst="rect">
            <a:avLst/>
          </a:prstGeom>
          <a:noFill/>
          <a:ln>
            <a:noFill/>
          </a:ln>
        </p:spPr>
        <p:txBody>
          <a:bodyPr anchorCtr="0" anchor="t" bIns="91425" lIns="91425" spcFirstLastPara="1" rIns="91425" wrap="square" tIns="91425">
            <a:spAutoFit/>
          </a:bodyPr>
          <a:lstStyle/>
          <a:p>
            <a:pPr indent="0" lvl="0" marL="228600" rtl="0" algn="l">
              <a:lnSpc>
                <a:spcPct val="115000"/>
              </a:lnSpc>
              <a:spcBef>
                <a:spcPts val="0"/>
              </a:spcBef>
              <a:spcAft>
                <a:spcPts val="0"/>
              </a:spcAft>
              <a:buNone/>
            </a:pPr>
            <a:r>
              <a:rPr b="1" lang="en" sz="2000">
                <a:solidFill>
                  <a:schemeClr val="dk1"/>
                </a:solidFill>
              </a:rPr>
              <a:t>Year 2 Implementation Plan Guidelines</a:t>
            </a:r>
            <a:endParaRPr b="1" sz="2900">
              <a:latin typeface="Trebuchet MS"/>
              <a:ea typeface="Trebuchet MS"/>
              <a:cs typeface="Trebuchet MS"/>
              <a:sym typeface="Trebuchet MS"/>
            </a:endParaRPr>
          </a:p>
        </p:txBody>
      </p:sp>
      <p:sp>
        <p:nvSpPr>
          <p:cNvPr id="976" name="Google Shape;976;p134"/>
          <p:cNvSpPr/>
          <p:nvPr/>
        </p:nvSpPr>
        <p:spPr>
          <a:xfrm>
            <a:off x="157250" y="689600"/>
            <a:ext cx="537300" cy="4218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34"/>
          <p:cNvSpPr txBox="1"/>
          <p:nvPr/>
        </p:nvSpPr>
        <p:spPr>
          <a:xfrm rot="-5400000">
            <a:off x="-1294750" y="2497475"/>
            <a:ext cx="3441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Student Level - Equity</a:t>
            </a:r>
            <a:endParaRPr>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35"/>
          <p:cNvSpPr/>
          <p:nvPr/>
        </p:nvSpPr>
        <p:spPr>
          <a:xfrm>
            <a:off x="5937950" y="1217400"/>
            <a:ext cx="2472000" cy="27087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35"/>
          <p:cNvSpPr/>
          <p:nvPr/>
        </p:nvSpPr>
        <p:spPr>
          <a:xfrm>
            <a:off x="3328700" y="1217400"/>
            <a:ext cx="2472000" cy="27087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35"/>
          <p:cNvSpPr/>
          <p:nvPr/>
        </p:nvSpPr>
        <p:spPr>
          <a:xfrm>
            <a:off x="734050" y="1217400"/>
            <a:ext cx="2472000" cy="2708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35"/>
          <p:cNvSpPr txBox="1"/>
          <p:nvPr/>
        </p:nvSpPr>
        <p:spPr>
          <a:xfrm>
            <a:off x="244200" y="370025"/>
            <a:ext cx="5091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Trebuchet MS"/>
                <a:ea typeface="Trebuchet MS"/>
                <a:cs typeface="Trebuchet MS"/>
                <a:sym typeface="Trebuchet MS"/>
              </a:rPr>
              <a:t>Closing the Gaps</a:t>
            </a:r>
            <a:endParaRPr sz="2100">
              <a:latin typeface="Trebuchet MS"/>
              <a:ea typeface="Trebuchet MS"/>
              <a:cs typeface="Trebuchet MS"/>
              <a:sym typeface="Trebuchet MS"/>
            </a:endParaRPr>
          </a:p>
        </p:txBody>
      </p:sp>
      <p:sp>
        <p:nvSpPr>
          <p:cNvPr id="986" name="Google Shape;986;p135"/>
          <p:cNvSpPr/>
          <p:nvPr/>
        </p:nvSpPr>
        <p:spPr>
          <a:xfrm>
            <a:off x="733950" y="1217400"/>
            <a:ext cx="2472000" cy="50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35"/>
          <p:cNvSpPr/>
          <p:nvPr/>
        </p:nvSpPr>
        <p:spPr>
          <a:xfrm>
            <a:off x="3336000" y="1217400"/>
            <a:ext cx="2472000" cy="507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35"/>
          <p:cNvSpPr/>
          <p:nvPr/>
        </p:nvSpPr>
        <p:spPr>
          <a:xfrm>
            <a:off x="5938050" y="1217400"/>
            <a:ext cx="2472000" cy="50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35"/>
          <p:cNvSpPr txBox="1"/>
          <p:nvPr/>
        </p:nvSpPr>
        <p:spPr>
          <a:xfrm>
            <a:off x="785875" y="1291400"/>
            <a:ext cx="237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Academics</a:t>
            </a:r>
            <a:endParaRPr b="1">
              <a:solidFill>
                <a:schemeClr val="lt1"/>
              </a:solidFill>
              <a:latin typeface="Trebuchet MS"/>
              <a:ea typeface="Trebuchet MS"/>
              <a:cs typeface="Trebuchet MS"/>
              <a:sym typeface="Trebuchet MS"/>
            </a:endParaRPr>
          </a:p>
        </p:txBody>
      </p:sp>
      <p:sp>
        <p:nvSpPr>
          <p:cNvPr id="990" name="Google Shape;990;p135"/>
          <p:cNvSpPr txBox="1"/>
          <p:nvPr/>
        </p:nvSpPr>
        <p:spPr>
          <a:xfrm>
            <a:off x="3376850" y="1291400"/>
            <a:ext cx="237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Social Emotional</a:t>
            </a:r>
            <a:endParaRPr b="1">
              <a:solidFill>
                <a:schemeClr val="lt1"/>
              </a:solidFill>
              <a:latin typeface="Trebuchet MS"/>
              <a:ea typeface="Trebuchet MS"/>
              <a:cs typeface="Trebuchet MS"/>
              <a:sym typeface="Trebuchet MS"/>
            </a:endParaRPr>
          </a:p>
        </p:txBody>
      </p:sp>
      <p:sp>
        <p:nvSpPr>
          <p:cNvPr id="991" name="Google Shape;991;p135"/>
          <p:cNvSpPr txBox="1"/>
          <p:nvPr/>
        </p:nvSpPr>
        <p:spPr>
          <a:xfrm>
            <a:off x="5982425" y="1291400"/>
            <a:ext cx="237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Intentions</a:t>
            </a:r>
            <a:endParaRPr b="1">
              <a:solidFill>
                <a:schemeClr val="lt1"/>
              </a:solidFill>
              <a:latin typeface="Trebuchet MS"/>
              <a:ea typeface="Trebuchet MS"/>
              <a:cs typeface="Trebuchet MS"/>
              <a:sym typeface="Trebuchet MS"/>
            </a:endParaRPr>
          </a:p>
        </p:txBody>
      </p:sp>
      <p:sp>
        <p:nvSpPr>
          <p:cNvPr id="992" name="Google Shape;992;p135"/>
          <p:cNvSpPr txBox="1"/>
          <p:nvPr/>
        </p:nvSpPr>
        <p:spPr>
          <a:xfrm>
            <a:off x="660050" y="2020400"/>
            <a:ext cx="2420100" cy="1323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Recover learning loss</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Tutoring</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Credit recovery</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Competency based academics</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993" name="Google Shape;993;p135"/>
          <p:cNvSpPr txBox="1"/>
          <p:nvPr/>
        </p:nvSpPr>
        <p:spPr>
          <a:xfrm>
            <a:off x="3230375" y="2002200"/>
            <a:ext cx="2420100" cy="1139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Address mental health</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Emotional support</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SE development</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Wrap around supports</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994" name="Google Shape;994;p135"/>
          <p:cNvSpPr txBox="1"/>
          <p:nvPr/>
        </p:nvSpPr>
        <p:spPr>
          <a:xfrm>
            <a:off x="5800700" y="2020400"/>
            <a:ext cx="2617200" cy="1323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Increase Student Intention</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Increase College Exposure</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Increase Career Exposure</a:t>
            </a:r>
            <a:endParaRPr sz="1200">
              <a:latin typeface="Trebuchet MS"/>
              <a:ea typeface="Trebuchet MS"/>
              <a:cs typeface="Trebuchet MS"/>
              <a:sym typeface="Trebuchet MS"/>
            </a:endParaRPr>
          </a:p>
          <a:p>
            <a:pPr indent="0" lvl="0" marL="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36"/>
          <p:cNvSpPr/>
          <p:nvPr/>
        </p:nvSpPr>
        <p:spPr>
          <a:xfrm>
            <a:off x="5937950" y="1217400"/>
            <a:ext cx="2472000" cy="27087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36"/>
          <p:cNvSpPr/>
          <p:nvPr/>
        </p:nvSpPr>
        <p:spPr>
          <a:xfrm>
            <a:off x="3328700" y="1217400"/>
            <a:ext cx="2472000" cy="27087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36"/>
          <p:cNvSpPr/>
          <p:nvPr/>
        </p:nvSpPr>
        <p:spPr>
          <a:xfrm>
            <a:off x="734050" y="1217400"/>
            <a:ext cx="2472000" cy="2708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36"/>
          <p:cNvSpPr/>
          <p:nvPr/>
        </p:nvSpPr>
        <p:spPr>
          <a:xfrm>
            <a:off x="733950" y="1217400"/>
            <a:ext cx="2472000" cy="50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36"/>
          <p:cNvSpPr/>
          <p:nvPr/>
        </p:nvSpPr>
        <p:spPr>
          <a:xfrm>
            <a:off x="3336000" y="1217400"/>
            <a:ext cx="2472000" cy="507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36"/>
          <p:cNvSpPr/>
          <p:nvPr/>
        </p:nvSpPr>
        <p:spPr>
          <a:xfrm>
            <a:off x="5938050" y="1217400"/>
            <a:ext cx="2472000" cy="50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36"/>
          <p:cNvSpPr txBox="1"/>
          <p:nvPr/>
        </p:nvSpPr>
        <p:spPr>
          <a:xfrm>
            <a:off x="785875" y="1291400"/>
            <a:ext cx="237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Raise PSE intention</a:t>
            </a:r>
            <a:endParaRPr b="1">
              <a:solidFill>
                <a:schemeClr val="lt1"/>
              </a:solidFill>
              <a:latin typeface="Trebuchet MS"/>
              <a:ea typeface="Trebuchet MS"/>
              <a:cs typeface="Trebuchet MS"/>
              <a:sym typeface="Trebuchet MS"/>
            </a:endParaRPr>
          </a:p>
        </p:txBody>
      </p:sp>
      <p:sp>
        <p:nvSpPr>
          <p:cNvPr id="1006" name="Google Shape;1006;p136"/>
          <p:cNvSpPr txBox="1"/>
          <p:nvPr/>
        </p:nvSpPr>
        <p:spPr>
          <a:xfrm>
            <a:off x="3376850" y="1291400"/>
            <a:ext cx="2375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Trebuchet MS"/>
                <a:ea typeface="Trebuchet MS"/>
                <a:cs typeface="Trebuchet MS"/>
                <a:sym typeface="Trebuchet MS"/>
              </a:rPr>
              <a:t>Increase College Enrollment</a:t>
            </a:r>
            <a:endParaRPr b="1" sz="1300">
              <a:solidFill>
                <a:schemeClr val="lt1"/>
              </a:solidFill>
              <a:latin typeface="Trebuchet MS"/>
              <a:ea typeface="Trebuchet MS"/>
              <a:cs typeface="Trebuchet MS"/>
              <a:sym typeface="Trebuchet MS"/>
            </a:endParaRPr>
          </a:p>
        </p:txBody>
      </p:sp>
      <p:sp>
        <p:nvSpPr>
          <p:cNvPr id="1007" name="Google Shape;1007;p136"/>
          <p:cNvSpPr txBox="1"/>
          <p:nvPr/>
        </p:nvSpPr>
        <p:spPr>
          <a:xfrm>
            <a:off x="5937950" y="1163550"/>
            <a:ext cx="237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I</a:t>
            </a:r>
            <a:r>
              <a:rPr b="1" lang="en" sz="1300">
                <a:solidFill>
                  <a:schemeClr val="lt1"/>
                </a:solidFill>
                <a:latin typeface="Trebuchet MS"/>
                <a:ea typeface="Trebuchet MS"/>
                <a:cs typeface="Trebuchet MS"/>
                <a:sym typeface="Trebuchet MS"/>
              </a:rPr>
              <a:t>mprove Student’s Experience</a:t>
            </a:r>
            <a:r>
              <a:rPr b="1" lang="en">
                <a:solidFill>
                  <a:schemeClr val="lt1"/>
                </a:solidFill>
                <a:latin typeface="Trebuchet MS"/>
                <a:ea typeface="Trebuchet MS"/>
                <a:cs typeface="Trebuchet MS"/>
                <a:sym typeface="Trebuchet MS"/>
              </a:rPr>
              <a:t>	</a:t>
            </a:r>
            <a:endParaRPr b="1">
              <a:solidFill>
                <a:schemeClr val="lt1"/>
              </a:solidFill>
              <a:latin typeface="Trebuchet MS"/>
              <a:ea typeface="Trebuchet MS"/>
              <a:cs typeface="Trebuchet MS"/>
              <a:sym typeface="Trebuchet MS"/>
            </a:endParaRPr>
          </a:p>
        </p:txBody>
      </p:sp>
      <p:sp>
        <p:nvSpPr>
          <p:cNvPr id="1008" name="Google Shape;1008;p136"/>
          <p:cNvSpPr txBox="1"/>
          <p:nvPr/>
        </p:nvSpPr>
        <p:spPr>
          <a:xfrm>
            <a:off x="660050" y="2020400"/>
            <a:ext cx="2420100" cy="1877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ICAP PSE Planning</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Coaching and counseling around K-12 Plan and PSE Plan</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PSE Experiences</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SEL (College Fit)</a:t>
            </a:r>
            <a:endParaRPr sz="1200">
              <a:latin typeface="Trebuchet MS"/>
              <a:ea typeface="Trebuchet MS"/>
              <a:cs typeface="Trebuchet MS"/>
              <a:sym typeface="Trebuchet MS"/>
            </a:endParaRPr>
          </a:p>
          <a:p>
            <a:pPr indent="0" lvl="0" marL="91440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009" name="Google Shape;1009;p136"/>
          <p:cNvSpPr txBox="1"/>
          <p:nvPr/>
        </p:nvSpPr>
        <p:spPr>
          <a:xfrm>
            <a:off x="3230375" y="2002200"/>
            <a:ext cx="2420100" cy="1508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Student &amp; Family Knowledge &amp; Engagement</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ACT Completion</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FAFSA Completion</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Financial Aid Options</a:t>
            </a:r>
            <a:endParaRPr sz="1200">
              <a:latin typeface="Trebuchet MS"/>
              <a:ea typeface="Trebuchet MS"/>
              <a:cs typeface="Trebuchet MS"/>
              <a:sym typeface="Trebuchet MS"/>
            </a:endParaRPr>
          </a:p>
          <a:p>
            <a:pPr indent="0" lvl="0" marL="91440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010" name="Google Shape;1010;p136"/>
          <p:cNvSpPr txBox="1"/>
          <p:nvPr/>
        </p:nvSpPr>
        <p:spPr>
          <a:xfrm>
            <a:off x="5800700" y="2020400"/>
            <a:ext cx="2617200" cy="1323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lang="en" sz="1200">
                <a:latin typeface="Trebuchet MS"/>
                <a:ea typeface="Trebuchet MS"/>
                <a:cs typeface="Trebuchet MS"/>
                <a:sym typeface="Trebuchet MS"/>
              </a:rPr>
              <a:t>Removing Barriers</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Equitable opportunities</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Effective interventions</a:t>
            </a:r>
            <a:endParaRPr sz="1200">
              <a:latin typeface="Trebuchet MS"/>
              <a:ea typeface="Trebuchet MS"/>
              <a:cs typeface="Trebuchet MS"/>
              <a:sym typeface="Trebuchet MS"/>
            </a:endParaRPr>
          </a:p>
          <a:p>
            <a:pPr indent="-304800" lvl="1" marL="685800" rtl="0" algn="l">
              <a:spcBef>
                <a:spcPts val="0"/>
              </a:spcBef>
              <a:spcAft>
                <a:spcPts val="0"/>
              </a:spcAft>
              <a:buSzPts val="1200"/>
              <a:buFont typeface="Trebuchet MS"/>
              <a:buChar char="○"/>
            </a:pPr>
            <a:r>
              <a:rPr lang="en" sz="1200">
                <a:latin typeface="Trebuchet MS"/>
                <a:ea typeface="Trebuchet MS"/>
                <a:cs typeface="Trebuchet MS"/>
                <a:sym typeface="Trebuchet MS"/>
              </a:rPr>
              <a:t>Systems change</a:t>
            </a:r>
            <a:endParaRPr sz="1200">
              <a:latin typeface="Trebuchet MS"/>
              <a:ea typeface="Trebuchet MS"/>
              <a:cs typeface="Trebuchet MS"/>
              <a:sym typeface="Trebuchet MS"/>
            </a:endParaRPr>
          </a:p>
          <a:p>
            <a:pPr indent="0" lvl="0" marL="0" rtl="0" algn="l">
              <a:spcBef>
                <a:spcPts val="0"/>
              </a:spcBef>
              <a:spcAft>
                <a:spcPts val="0"/>
              </a:spcAft>
              <a:buNone/>
            </a:pPr>
            <a:r>
              <a:t/>
            </a:r>
            <a:endParaRPr sz="1200">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4" name="Shape 1014"/>
        <p:cNvGrpSpPr/>
        <p:nvPr/>
      </p:nvGrpSpPr>
      <p:grpSpPr>
        <a:xfrm>
          <a:off x="0" y="0"/>
          <a:ext cx="0" cy="0"/>
          <a:chOff x="0" y="0"/>
          <a:chExt cx="0" cy="0"/>
        </a:xfrm>
      </p:grpSpPr>
      <p:sp>
        <p:nvSpPr>
          <p:cNvPr id="1015" name="Google Shape;1015;p137"/>
          <p:cNvSpPr txBox="1"/>
          <p:nvPr/>
        </p:nvSpPr>
        <p:spPr>
          <a:xfrm>
            <a:off x="2319300" y="460500"/>
            <a:ext cx="4505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Trebuchet MS"/>
                <a:ea typeface="Trebuchet MS"/>
                <a:cs typeface="Trebuchet MS"/>
                <a:sym typeface="Trebuchet MS"/>
              </a:rPr>
              <a:t>State of Iowa</a:t>
            </a:r>
            <a:endParaRPr b="1" sz="1800">
              <a:latin typeface="Trebuchet MS"/>
              <a:ea typeface="Trebuchet MS"/>
              <a:cs typeface="Trebuchet MS"/>
              <a:sym typeface="Trebuchet MS"/>
            </a:endParaRPr>
          </a:p>
          <a:p>
            <a:pPr indent="0" lvl="0" marL="0" rtl="0" algn="ctr">
              <a:spcBef>
                <a:spcPts val="0"/>
              </a:spcBef>
              <a:spcAft>
                <a:spcPts val="0"/>
              </a:spcAft>
              <a:buNone/>
            </a:pPr>
            <a:r>
              <a:rPr b="1" i="1" lang="en">
                <a:latin typeface="Trebuchet MS"/>
                <a:ea typeface="Trebuchet MS"/>
                <a:cs typeface="Trebuchet MS"/>
                <a:sym typeface="Trebuchet MS"/>
              </a:rPr>
              <a:t>Postsecondary Readiness Data</a:t>
            </a:r>
            <a:endParaRPr b="1" i="1">
              <a:latin typeface="Trebuchet MS"/>
              <a:ea typeface="Trebuchet MS"/>
              <a:cs typeface="Trebuchet MS"/>
              <a:sym typeface="Trebuchet MS"/>
            </a:endParaRPr>
          </a:p>
        </p:txBody>
      </p:sp>
      <p:sp>
        <p:nvSpPr>
          <p:cNvPr id="1016" name="Google Shape;1016;p137"/>
          <p:cNvSpPr txBox="1"/>
          <p:nvPr/>
        </p:nvSpPr>
        <p:spPr>
          <a:xfrm>
            <a:off x="137475" y="1509750"/>
            <a:ext cx="450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State Demographics</a:t>
            </a:r>
            <a:endParaRPr>
              <a:latin typeface="Trebuchet MS"/>
              <a:ea typeface="Trebuchet MS"/>
              <a:cs typeface="Trebuchet MS"/>
              <a:sym typeface="Trebuchet MS"/>
            </a:endParaRPr>
          </a:p>
        </p:txBody>
      </p:sp>
      <p:pic>
        <p:nvPicPr>
          <p:cNvPr id="1017" name="Google Shape;1017;p137"/>
          <p:cNvPicPr preferRelativeResize="0"/>
          <p:nvPr/>
        </p:nvPicPr>
        <p:blipFill>
          <a:blip r:embed="rId3">
            <a:alphaModFix/>
          </a:blip>
          <a:stretch>
            <a:fillRect/>
          </a:stretch>
        </p:blipFill>
        <p:spPr>
          <a:xfrm>
            <a:off x="6576850" y="196527"/>
            <a:ext cx="2381066" cy="615599"/>
          </a:xfrm>
          <a:prstGeom prst="rect">
            <a:avLst/>
          </a:prstGeom>
          <a:noFill/>
          <a:ln>
            <a:noFill/>
          </a:ln>
        </p:spPr>
      </p:pic>
      <p:sp>
        <p:nvSpPr>
          <p:cNvPr id="1018" name="Google Shape;1018;p137"/>
          <p:cNvSpPr txBox="1"/>
          <p:nvPr/>
        </p:nvSpPr>
        <p:spPr>
          <a:xfrm>
            <a:off x="4642875" y="2381900"/>
            <a:ext cx="42783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2021 Postsecondary Readiness Index Percent</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p>
            <a:pPr indent="0" lvl="0" marL="0" rtl="0" algn="ctr">
              <a:spcBef>
                <a:spcPts val="0"/>
              </a:spcBef>
              <a:spcAft>
                <a:spcPts val="0"/>
              </a:spcAft>
              <a:buNone/>
            </a:pPr>
            <a:r>
              <a:rPr b="1" lang="en" sz="2200">
                <a:latin typeface="Trebuchet MS"/>
                <a:ea typeface="Trebuchet MS"/>
                <a:cs typeface="Trebuchet MS"/>
                <a:sym typeface="Trebuchet MS"/>
              </a:rPr>
              <a:t>50%</a:t>
            </a:r>
            <a:endParaRPr b="1" sz="2200">
              <a:latin typeface="Trebuchet MS"/>
              <a:ea typeface="Trebuchet MS"/>
              <a:cs typeface="Trebuchet MS"/>
              <a:sym typeface="Trebuchet MS"/>
            </a:endParaRPr>
          </a:p>
          <a:p>
            <a:pPr indent="0" lvl="0" marL="0" rtl="0" algn="l">
              <a:spcBef>
                <a:spcPts val="0"/>
              </a:spcBef>
              <a:spcAft>
                <a:spcPts val="0"/>
              </a:spcAft>
              <a:buNone/>
            </a:pPr>
            <a:r>
              <a:t/>
            </a:r>
            <a:endParaRPr b="1" sz="1300">
              <a:latin typeface="Trebuchet MS"/>
              <a:ea typeface="Trebuchet MS"/>
              <a:cs typeface="Trebuchet MS"/>
              <a:sym typeface="Trebuchet MS"/>
            </a:endParaRPr>
          </a:p>
          <a:p>
            <a:pPr indent="0" lvl="0" marL="0" rtl="0" algn="ctr">
              <a:spcBef>
                <a:spcPts val="0"/>
              </a:spcBef>
              <a:spcAft>
                <a:spcPts val="0"/>
              </a:spcAft>
              <a:buNone/>
            </a:pPr>
            <a:r>
              <a:rPr i="1" lang="en" sz="1200">
                <a:latin typeface="Trebuchet MS"/>
                <a:ea typeface="Trebuchet MS"/>
                <a:cs typeface="Trebuchet MS"/>
                <a:sym typeface="Trebuchet MS"/>
              </a:rPr>
              <a:t>Postsecondary Readiness Index is determined through</a:t>
            </a:r>
            <a:r>
              <a:rPr lang="en" sz="1200">
                <a:latin typeface="Trebuchet MS"/>
                <a:ea typeface="Trebuchet MS"/>
                <a:cs typeface="Trebuchet MS"/>
                <a:sym typeface="Trebuchet MS"/>
              </a:rPr>
              <a:t> </a:t>
            </a:r>
            <a:r>
              <a:rPr i="1" lang="en" sz="1200">
                <a:latin typeface="Trebuchet MS"/>
                <a:ea typeface="Trebuchet MS"/>
                <a:cs typeface="Trebuchet MS"/>
                <a:sym typeface="Trebuchet MS"/>
              </a:rPr>
              <a:t>Multiple pathways where students can participate and demonstrate readiness for life beyond high school. Includes: Participation in college entrance exam and ACT or SAT score; college level, postsecondary, or advanced coursework; career and technical education concentrators.</a:t>
            </a:r>
            <a:endParaRPr i="1" sz="1200">
              <a:latin typeface="Trebuchet MS"/>
              <a:ea typeface="Trebuchet MS"/>
              <a:cs typeface="Trebuchet MS"/>
              <a:sym typeface="Trebuchet MS"/>
            </a:endParaRPr>
          </a:p>
        </p:txBody>
      </p:sp>
      <p:sp>
        <p:nvSpPr>
          <p:cNvPr id="1019" name="Google Shape;1019;p137"/>
          <p:cNvSpPr/>
          <p:nvPr/>
        </p:nvSpPr>
        <p:spPr>
          <a:xfrm>
            <a:off x="6346575" y="1371600"/>
            <a:ext cx="870900" cy="870900"/>
          </a:xfrm>
          <a:prstGeom prst="ellipse">
            <a:avLst/>
          </a:prstGeom>
          <a:solidFill>
            <a:srgbClr val="EE961B">
              <a:alpha val="294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0" name="Google Shape;1020;p137"/>
          <p:cNvPicPr preferRelativeResize="0"/>
          <p:nvPr/>
        </p:nvPicPr>
        <p:blipFill>
          <a:blip r:embed="rId4">
            <a:alphaModFix/>
          </a:blip>
          <a:stretch>
            <a:fillRect/>
          </a:stretch>
        </p:blipFill>
        <p:spPr>
          <a:xfrm>
            <a:off x="6502920" y="1530275"/>
            <a:ext cx="558210" cy="553550"/>
          </a:xfrm>
          <a:prstGeom prst="rect">
            <a:avLst/>
          </a:prstGeom>
          <a:noFill/>
          <a:ln>
            <a:noFill/>
          </a:ln>
        </p:spPr>
      </p:pic>
      <p:pic>
        <p:nvPicPr>
          <p:cNvPr id="1021" name="Google Shape;1021;p137"/>
          <p:cNvPicPr preferRelativeResize="0"/>
          <p:nvPr/>
        </p:nvPicPr>
        <p:blipFill>
          <a:blip r:embed="rId5">
            <a:alphaModFix/>
          </a:blip>
          <a:stretch>
            <a:fillRect/>
          </a:stretch>
        </p:blipFill>
        <p:spPr>
          <a:xfrm>
            <a:off x="137475" y="1909950"/>
            <a:ext cx="4505399" cy="27080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25" name="Shape 1025"/>
        <p:cNvGrpSpPr/>
        <p:nvPr/>
      </p:nvGrpSpPr>
      <p:grpSpPr>
        <a:xfrm>
          <a:off x="0" y="0"/>
          <a:ext cx="0" cy="0"/>
          <a:chOff x="0" y="0"/>
          <a:chExt cx="0" cy="0"/>
        </a:xfrm>
      </p:grpSpPr>
      <p:sp>
        <p:nvSpPr>
          <p:cNvPr id="1026" name="Google Shape;1026;p138"/>
          <p:cNvSpPr txBox="1"/>
          <p:nvPr/>
        </p:nvSpPr>
        <p:spPr>
          <a:xfrm>
            <a:off x="1761425" y="2759425"/>
            <a:ext cx="2417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Postsecondary Intent</a:t>
            </a:r>
            <a:endParaRPr b="1">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2020: 75%</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2021: 72%</a:t>
            </a:r>
            <a:endParaRPr>
              <a:latin typeface="Trebuchet MS"/>
              <a:ea typeface="Trebuchet MS"/>
              <a:cs typeface="Trebuchet MS"/>
              <a:sym typeface="Trebuchet MS"/>
            </a:endParaRPr>
          </a:p>
        </p:txBody>
      </p:sp>
      <p:sp>
        <p:nvSpPr>
          <p:cNvPr id="1027" name="Google Shape;1027;p138"/>
          <p:cNvSpPr txBox="1"/>
          <p:nvPr/>
        </p:nvSpPr>
        <p:spPr>
          <a:xfrm>
            <a:off x="6090450" y="2759425"/>
            <a:ext cx="2263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FAFSA Completion</a:t>
            </a:r>
            <a:endParaRPr b="1">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2020-21: 52.1%</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2021-22: 52%</a:t>
            </a:r>
            <a:endParaRPr/>
          </a:p>
        </p:txBody>
      </p:sp>
      <p:pic>
        <p:nvPicPr>
          <p:cNvPr id="1028" name="Google Shape;1028;p138"/>
          <p:cNvPicPr preferRelativeResize="0"/>
          <p:nvPr/>
        </p:nvPicPr>
        <p:blipFill>
          <a:blip r:embed="rId3">
            <a:alphaModFix/>
          </a:blip>
          <a:stretch>
            <a:fillRect/>
          </a:stretch>
        </p:blipFill>
        <p:spPr>
          <a:xfrm>
            <a:off x="6576850" y="196527"/>
            <a:ext cx="2381066" cy="615599"/>
          </a:xfrm>
          <a:prstGeom prst="rect">
            <a:avLst/>
          </a:prstGeom>
          <a:noFill/>
          <a:ln>
            <a:noFill/>
          </a:ln>
        </p:spPr>
      </p:pic>
      <p:sp>
        <p:nvSpPr>
          <p:cNvPr id="1029" name="Google Shape;1029;p138"/>
          <p:cNvSpPr/>
          <p:nvPr/>
        </p:nvSpPr>
        <p:spPr>
          <a:xfrm>
            <a:off x="853650" y="3728675"/>
            <a:ext cx="7436700" cy="1046700"/>
          </a:xfrm>
          <a:prstGeom prst="rect">
            <a:avLst/>
          </a:prstGeom>
          <a:solidFill>
            <a:srgbClr val="0062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38"/>
          <p:cNvSpPr txBox="1"/>
          <p:nvPr/>
        </p:nvSpPr>
        <p:spPr>
          <a:xfrm>
            <a:off x="988225" y="4086481"/>
            <a:ext cx="3958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Increase FAFSA completion</a:t>
            </a:r>
            <a:endParaRPr>
              <a:solidFill>
                <a:schemeClr val="lt1"/>
              </a:solidFill>
              <a:latin typeface="Trebuchet MS"/>
              <a:ea typeface="Trebuchet MS"/>
              <a:cs typeface="Trebuchet MS"/>
              <a:sym typeface="Trebuchet MS"/>
            </a:endParaRPr>
          </a:p>
          <a:p>
            <a:pPr indent="-317500" lvl="0" marL="457200" rtl="0" algn="l">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Expand college-going culture</a:t>
            </a:r>
            <a:endParaRPr>
              <a:solidFill>
                <a:schemeClr val="lt1"/>
              </a:solidFill>
            </a:endParaRPr>
          </a:p>
        </p:txBody>
      </p:sp>
      <p:sp>
        <p:nvSpPr>
          <p:cNvPr id="1031" name="Google Shape;1031;p138"/>
          <p:cNvSpPr txBox="1"/>
          <p:nvPr/>
        </p:nvSpPr>
        <p:spPr>
          <a:xfrm>
            <a:off x="4437300" y="4086481"/>
            <a:ext cx="3750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Increase academic self-efficacy</a:t>
            </a:r>
            <a:endParaRPr>
              <a:solidFill>
                <a:schemeClr val="lt1"/>
              </a:solidFill>
              <a:latin typeface="Trebuchet MS"/>
              <a:ea typeface="Trebuchet MS"/>
              <a:cs typeface="Trebuchet MS"/>
              <a:sym typeface="Trebuchet MS"/>
            </a:endParaRPr>
          </a:p>
          <a:p>
            <a:pPr indent="-317500" lvl="0" marL="457200" rtl="0" algn="l">
              <a:spcBef>
                <a:spcPts val="0"/>
              </a:spcBef>
              <a:spcAft>
                <a:spcPts val="0"/>
              </a:spcAft>
              <a:buClr>
                <a:schemeClr val="lt1"/>
              </a:buClr>
              <a:buSzPts val="1400"/>
              <a:buFont typeface="Trebuchet MS"/>
              <a:buChar char="●"/>
            </a:pPr>
            <a:r>
              <a:rPr lang="en">
                <a:solidFill>
                  <a:schemeClr val="lt1"/>
                </a:solidFill>
                <a:latin typeface="Trebuchet MS"/>
                <a:ea typeface="Trebuchet MS"/>
                <a:cs typeface="Trebuchet MS"/>
                <a:sym typeface="Trebuchet MS"/>
              </a:rPr>
              <a:t>Maintain high postsecondary intentions</a:t>
            </a:r>
            <a:endParaRPr/>
          </a:p>
        </p:txBody>
      </p:sp>
      <p:sp>
        <p:nvSpPr>
          <p:cNvPr id="1032" name="Google Shape;1032;p138"/>
          <p:cNvSpPr txBox="1"/>
          <p:nvPr/>
        </p:nvSpPr>
        <p:spPr>
          <a:xfrm>
            <a:off x="3759450" y="3783256"/>
            <a:ext cx="162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rebuchet MS"/>
                <a:ea typeface="Trebuchet MS"/>
                <a:cs typeface="Trebuchet MS"/>
                <a:sym typeface="Trebuchet MS"/>
              </a:rPr>
              <a:t>Goals</a:t>
            </a:r>
            <a:endParaRPr/>
          </a:p>
        </p:txBody>
      </p:sp>
      <p:sp>
        <p:nvSpPr>
          <p:cNvPr id="1033" name="Google Shape;1033;p138"/>
          <p:cNvSpPr/>
          <p:nvPr/>
        </p:nvSpPr>
        <p:spPr>
          <a:xfrm>
            <a:off x="923238" y="2726925"/>
            <a:ext cx="870900" cy="870900"/>
          </a:xfrm>
          <a:prstGeom prst="ellipse">
            <a:avLst/>
          </a:prstGeom>
          <a:solidFill>
            <a:srgbClr val="933C91">
              <a:alpha val="294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4" name="Google Shape;1034;p138"/>
          <p:cNvPicPr preferRelativeResize="0"/>
          <p:nvPr/>
        </p:nvPicPr>
        <p:blipFill rotWithShape="1">
          <a:blip r:embed="rId4">
            <a:alphaModFix/>
          </a:blip>
          <a:srcRect b="-8144" l="-18392" r="-9779" t="-14509"/>
          <a:stretch/>
        </p:blipFill>
        <p:spPr>
          <a:xfrm>
            <a:off x="976863" y="2786500"/>
            <a:ext cx="715525" cy="714700"/>
          </a:xfrm>
          <a:prstGeom prst="rect">
            <a:avLst/>
          </a:prstGeom>
          <a:noFill/>
          <a:ln>
            <a:noFill/>
          </a:ln>
        </p:spPr>
      </p:pic>
      <p:sp>
        <p:nvSpPr>
          <p:cNvPr id="1035" name="Google Shape;1035;p138"/>
          <p:cNvSpPr/>
          <p:nvPr/>
        </p:nvSpPr>
        <p:spPr>
          <a:xfrm>
            <a:off x="5219563" y="2739625"/>
            <a:ext cx="870900" cy="870900"/>
          </a:xfrm>
          <a:prstGeom prst="ellipse">
            <a:avLst/>
          </a:prstGeom>
          <a:solidFill>
            <a:srgbClr val="009373">
              <a:alpha val="294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6" name="Google Shape;1036;p138"/>
          <p:cNvPicPr preferRelativeResize="0"/>
          <p:nvPr/>
        </p:nvPicPr>
        <p:blipFill rotWithShape="1">
          <a:blip r:embed="rId5">
            <a:alphaModFix/>
          </a:blip>
          <a:srcRect b="-17908" l="-5462" r="0" t="-11207"/>
          <a:stretch/>
        </p:blipFill>
        <p:spPr>
          <a:xfrm>
            <a:off x="5307413" y="2836250"/>
            <a:ext cx="660925" cy="714712"/>
          </a:xfrm>
          <a:prstGeom prst="rect">
            <a:avLst/>
          </a:prstGeom>
          <a:noFill/>
          <a:ln>
            <a:noFill/>
          </a:ln>
        </p:spPr>
      </p:pic>
      <p:sp>
        <p:nvSpPr>
          <p:cNvPr id="1037" name="Google Shape;1037;p138"/>
          <p:cNvSpPr txBox="1"/>
          <p:nvPr/>
        </p:nvSpPr>
        <p:spPr>
          <a:xfrm>
            <a:off x="1889850" y="1047025"/>
            <a:ext cx="53643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2020 Outcomes</a:t>
            </a:r>
            <a:endParaRPr b="1">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of students enrolled within 1 year:	 	60.5%</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enrolled in Remedial English: 			  4.9% (2 year)</a:t>
            </a:r>
            <a:br>
              <a:rPr lang="en">
                <a:latin typeface="Trebuchet MS"/>
                <a:ea typeface="Trebuchet MS"/>
                <a:cs typeface="Trebuchet MS"/>
                <a:sym typeface="Trebuchet MS"/>
              </a:rPr>
            </a:br>
            <a:r>
              <a:rPr lang="en">
                <a:latin typeface="Trebuchet MS"/>
                <a:ea typeface="Trebuchet MS"/>
                <a:cs typeface="Trebuchet MS"/>
                <a:sym typeface="Trebuchet MS"/>
              </a:rPr>
              <a:t>								  1.2% (</a:t>
            </a:r>
            <a:r>
              <a:rPr lang="en">
                <a:solidFill>
                  <a:schemeClr val="dk1"/>
                </a:solidFill>
                <a:latin typeface="Trebuchet MS"/>
                <a:ea typeface="Trebuchet MS"/>
                <a:cs typeface="Trebuchet MS"/>
                <a:sym typeface="Trebuchet MS"/>
              </a:rPr>
              <a:t>4 year)</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enrolled in Remedial Math: 			  </a:t>
            </a:r>
            <a:r>
              <a:rPr lang="en">
                <a:solidFill>
                  <a:schemeClr val="dk1"/>
                </a:solidFill>
                <a:latin typeface="Trebuchet MS"/>
                <a:ea typeface="Trebuchet MS"/>
                <a:cs typeface="Trebuchet MS"/>
                <a:sym typeface="Trebuchet MS"/>
              </a:rPr>
              <a:t>9.3% (2 year)</a:t>
            </a:r>
            <a:br>
              <a:rPr lang="en">
                <a:solidFill>
                  <a:schemeClr val="dk1"/>
                </a:solidFill>
                <a:latin typeface="Trebuchet MS"/>
                <a:ea typeface="Trebuchet MS"/>
                <a:cs typeface="Trebuchet MS"/>
                <a:sym typeface="Trebuchet MS"/>
              </a:rPr>
            </a:br>
            <a:r>
              <a:rPr lang="en">
                <a:solidFill>
                  <a:schemeClr val="dk1"/>
                </a:solidFill>
                <a:latin typeface="Trebuchet MS"/>
                <a:ea typeface="Trebuchet MS"/>
                <a:cs typeface="Trebuchet MS"/>
                <a:sym typeface="Trebuchet MS"/>
              </a:rPr>
              <a:t>								     0% (4 year)</a:t>
            </a:r>
            <a:endParaRPr>
              <a:latin typeface="Trebuchet MS"/>
              <a:ea typeface="Trebuchet MS"/>
              <a:cs typeface="Trebuchet MS"/>
              <a:sym typeface="Trebuchet MS"/>
            </a:endParaRPr>
          </a:p>
        </p:txBody>
      </p:sp>
      <p:sp>
        <p:nvSpPr>
          <p:cNvPr id="1038" name="Google Shape;1038;p138"/>
          <p:cNvSpPr/>
          <p:nvPr/>
        </p:nvSpPr>
        <p:spPr>
          <a:xfrm>
            <a:off x="4136550" y="221275"/>
            <a:ext cx="870900" cy="870900"/>
          </a:xfrm>
          <a:prstGeom prst="ellipse">
            <a:avLst/>
          </a:prstGeom>
          <a:solidFill>
            <a:srgbClr val="005B94">
              <a:alpha val="294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9" name="Google Shape;1039;p138"/>
          <p:cNvPicPr preferRelativeResize="0"/>
          <p:nvPr/>
        </p:nvPicPr>
        <p:blipFill rotWithShape="1">
          <a:blip r:embed="rId6">
            <a:alphaModFix/>
          </a:blip>
          <a:srcRect b="-6480" l="-10997" r="-17175" t="-12651"/>
          <a:stretch/>
        </p:blipFill>
        <p:spPr>
          <a:xfrm>
            <a:off x="4231500" y="280850"/>
            <a:ext cx="715525" cy="71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21"/>
          <p:cNvSpPr txBox="1"/>
          <p:nvPr/>
        </p:nvSpPr>
        <p:spPr>
          <a:xfrm>
            <a:off x="161100" y="370050"/>
            <a:ext cx="88218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Trebuchet MS"/>
                <a:ea typeface="Trebuchet MS"/>
                <a:cs typeface="Trebuchet MS"/>
                <a:sym typeface="Trebuchet MS"/>
              </a:rPr>
              <a:t>On a scale of 1 to 10…</a:t>
            </a:r>
            <a:br>
              <a:rPr lang="en" sz="1600">
                <a:latin typeface="Trebuchet MS"/>
                <a:ea typeface="Trebuchet MS"/>
                <a:cs typeface="Trebuchet MS"/>
                <a:sym typeface="Trebuchet MS"/>
              </a:rPr>
            </a:br>
            <a:r>
              <a:rPr lang="en" sz="2000"/>
              <a:t>How much do you know about the GUI program?</a:t>
            </a:r>
            <a:endParaRPr sz="2000"/>
          </a:p>
          <a:p>
            <a:pPr indent="0" lvl="0" marL="457200" rtl="0" algn="l">
              <a:lnSpc>
                <a:spcPct val="115000"/>
              </a:lnSpc>
              <a:spcBef>
                <a:spcPts val="0"/>
              </a:spcBef>
              <a:spcAft>
                <a:spcPts val="0"/>
              </a:spcAft>
              <a:buNone/>
            </a:pPr>
            <a:r>
              <a:t/>
            </a:r>
            <a:endParaRPr sz="1600"/>
          </a:p>
        </p:txBody>
      </p:sp>
      <p:pic>
        <p:nvPicPr>
          <p:cNvPr id="824" name="Google Shape;824;p121"/>
          <p:cNvPicPr preferRelativeResize="0"/>
          <p:nvPr/>
        </p:nvPicPr>
        <p:blipFill>
          <a:blip r:embed="rId3">
            <a:alphaModFix/>
          </a:blip>
          <a:stretch>
            <a:fillRect/>
          </a:stretch>
        </p:blipFill>
        <p:spPr>
          <a:xfrm>
            <a:off x="6628050" y="-317550"/>
            <a:ext cx="3810000" cy="3810000"/>
          </a:xfrm>
          <a:prstGeom prst="rect">
            <a:avLst/>
          </a:prstGeom>
          <a:noFill/>
          <a:ln>
            <a:noFill/>
          </a:ln>
        </p:spPr>
      </p:pic>
      <p:pic>
        <p:nvPicPr>
          <p:cNvPr id="825" name="Google Shape;825;p121"/>
          <p:cNvPicPr preferRelativeResize="0"/>
          <p:nvPr/>
        </p:nvPicPr>
        <p:blipFill>
          <a:blip r:embed="rId3">
            <a:alphaModFix/>
          </a:blip>
          <a:stretch>
            <a:fillRect/>
          </a:stretch>
        </p:blipFill>
        <p:spPr>
          <a:xfrm>
            <a:off x="6628050" y="1891575"/>
            <a:ext cx="3810000" cy="3810000"/>
          </a:xfrm>
          <a:prstGeom prst="rect">
            <a:avLst/>
          </a:prstGeom>
          <a:noFill/>
          <a:ln>
            <a:noFill/>
          </a:ln>
        </p:spPr>
      </p:pic>
      <p:pic>
        <p:nvPicPr>
          <p:cNvPr id="826" name="Google Shape;826;p121"/>
          <p:cNvPicPr preferRelativeResize="0"/>
          <p:nvPr/>
        </p:nvPicPr>
        <p:blipFill>
          <a:blip r:embed="rId4">
            <a:alphaModFix/>
          </a:blip>
          <a:stretch>
            <a:fillRect/>
          </a:stretch>
        </p:blipFill>
        <p:spPr>
          <a:xfrm>
            <a:off x="3435700" y="1457450"/>
            <a:ext cx="1933000" cy="3487950"/>
          </a:xfrm>
          <a:prstGeom prst="rect">
            <a:avLst/>
          </a:prstGeom>
          <a:noFill/>
          <a:ln>
            <a:noFill/>
          </a:ln>
        </p:spPr>
      </p:pic>
      <p:sp>
        <p:nvSpPr>
          <p:cNvPr id="827" name="Google Shape;827;p121"/>
          <p:cNvSpPr/>
          <p:nvPr/>
        </p:nvSpPr>
        <p:spPr>
          <a:xfrm>
            <a:off x="2150775" y="1627250"/>
            <a:ext cx="1775700" cy="2334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21"/>
          <p:cNvSpPr/>
          <p:nvPr/>
        </p:nvSpPr>
        <p:spPr>
          <a:xfrm>
            <a:off x="919750" y="1492825"/>
            <a:ext cx="1181700" cy="6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21"/>
          <p:cNvSpPr/>
          <p:nvPr/>
        </p:nvSpPr>
        <p:spPr>
          <a:xfrm flipH="1" rot="10800000">
            <a:off x="2150775" y="4502673"/>
            <a:ext cx="1889100" cy="2334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21"/>
          <p:cNvSpPr txBox="1"/>
          <p:nvPr/>
        </p:nvSpPr>
        <p:spPr>
          <a:xfrm>
            <a:off x="983350" y="1634275"/>
            <a:ext cx="111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Trebuchet MS"/>
                <a:ea typeface="Trebuchet MS"/>
                <a:cs typeface="Trebuchet MS"/>
                <a:sym typeface="Trebuchet MS"/>
              </a:rPr>
              <a:t>UNFAMILIAR</a:t>
            </a:r>
            <a:endParaRPr b="1" sz="600">
              <a:latin typeface="Trebuchet MS"/>
              <a:ea typeface="Trebuchet MS"/>
              <a:cs typeface="Trebuchet MS"/>
              <a:sym typeface="Trebuchet MS"/>
            </a:endParaRPr>
          </a:p>
        </p:txBody>
      </p:sp>
      <p:sp>
        <p:nvSpPr>
          <p:cNvPr id="831" name="Google Shape;831;p121"/>
          <p:cNvSpPr/>
          <p:nvPr/>
        </p:nvSpPr>
        <p:spPr>
          <a:xfrm>
            <a:off x="887875" y="4230175"/>
            <a:ext cx="1181700" cy="6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21"/>
          <p:cNvSpPr txBox="1"/>
          <p:nvPr/>
        </p:nvSpPr>
        <p:spPr>
          <a:xfrm>
            <a:off x="1143150" y="4371625"/>
            <a:ext cx="1118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Trebuchet MS"/>
                <a:ea typeface="Trebuchet MS"/>
                <a:cs typeface="Trebuchet MS"/>
                <a:sym typeface="Trebuchet MS"/>
              </a:rPr>
              <a:t>EXPERT </a:t>
            </a:r>
            <a:endParaRPr b="1" sz="600">
              <a:latin typeface="Trebuchet MS"/>
              <a:ea typeface="Trebuchet MS"/>
              <a:cs typeface="Trebuchet MS"/>
              <a:sym typeface="Trebuchet MS"/>
            </a:endParaRPr>
          </a:p>
        </p:txBody>
      </p:sp>
      <p:sp>
        <p:nvSpPr>
          <p:cNvPr id="833" name="Google Shape;833;p121"/>
          <p:cNvSpPr/>
          <p:nvPr/>
        </p:nvSpPr>
        <p:spPr>
          <a:xfrm flipH="1" rot="10800000">
            <a:off x="2150775" y="2907548"/>
            <a:ext cx="1889100" cy="2334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21"/>
          <p:cNvSpPr/>
          <p:nvPr/>
        </p:nvSpPr>
        <p:spPr>
          <a:xfrm>
            <a:off x="887875" y="2748250"/>
            <a:ext cx="1181700" cy="6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21"/>
          <p:cNvSpPr txBox="1"/>
          <p:nvPr/>
        </p:nvSpPr>
        <p:spPr>
          <a:xfrm>
            <a:off x="919675" y="2820400"/>
            <a:ext cx="1118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Trebuchet MS"/>
                <a:ea typeface="Trebuchet MS"/>
                <a:cs typeface="Trebuchet MS"/>
                <a:sym typeface="Trebuchet MS"/>
              </a:rPr>
              <a:t>ENOUGH TO BE DANGEROUS</a:t>
            </a:r>
            <a:endParaRPr b="1" sz="50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39"/>
          <p:cNvSpPr txBox="1"/>
          <p:nvPr>
            <p:ph type="title"/>
          </p:nvPr>
        </p:nvSpPr>
        <p:spPr>
          <a:xfrm>
            <a:off x="628650" y="1915838"/>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The GUI FR Team</a:t>
            </a:r>
            <a:endParaRPr/>
          </a:p>
        </p:txBody>
      </p:sp>
      <p:pic>
        <p:nvPicPr>
          <p:cNvPr id="1045" name="Google Shape;1045;p139"/>
          <p:cNvPicPr preferRelativeResize="0"/>
          <p:nvPr/>
        </p:nvPicPr>
        <p:blipFill>
          <a:blip r:embed="rId3">
            <a:alphaModFix/>
          </a:blip>
          <a:stretch>
            <a:fillRect/>
          </a:stretch>
        </p:blipFill>
        <p:spPr>
          <a:xfrm>
            <a:off x="3514725" y="2910038"/>
            <a:ext cx="1919137" cy="1919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40"/>
          <p:cNvSpPr/>
          <p:nvPr/>
        </p:nvSpPr>
        <p:spPr>
          <a:xfrm>
            <a:off x="1054225" y="3903538"/>
            <a:ext cx="7830000" cy="8142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40"/>
          <p:cNvSpPr/>
          <p:nvPr/>
        </p:nvSpPr>
        <p:spPr>
          <a:xfrm>
            <a:off x="1054225" y="1078150"/>
            <a:ext cx="7830000" cy="814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40"/>
          <p:cNvSpPr/>
          <p:nvPr/>
        </p:nvSpPr>
        <p:spPr>
          <a:xfrm>
            <a:off x="1054225" y="2009150"/>
            <a:ext cx="7830000" cy="8142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40"/>
          <p:cNvSpPr txBox="1"/>
          <p:nvPr>
            <p:ph type="title"/>
          </p:nvPr>
        </p:nvSpPr>
        <p:spPr>
          <a:xfrm>
            <a:off x="1314450" y="320025"/>
            <a:ext cx="65151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3000"/>
              <a:t>GEAR UP Iowa Central Office Staff</a:t>
            </a:r>
            <a:endParaRPr sz="3000"/>
          </a:p>
        </p:txBody>
      </p:sp>
      <p:sp>
        <p:nvSpPr>
          <p:cNvPr id="1054" name="Google Shape;1054;p140"/>
          <p:cNvSpPr txBox="1"/>
          <p:nvPr/>
        </p:nvSpPr>
        <p:spPr>
          <a:xfrm>
            <a:off x="5247750" y="2923950"/>
            <a:ext cx="2753700" cy="84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Trebuchet MS"/>
                <a:ea typeface="Trebuchet MS"/>
                <a:cs typeface="Trebuchet MS"/>
                <a:sym typeface="Trebuchet MS"/>
              </a:rPr>
              <a:t>Haiying Li</a:t>
            </a:r>
            <a:endParaRPr b="1" sz="1500">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Community Engagement </a:t>
            </a:r>
            <a:br>
              <a:rPr lang="en">
                <a:latin typeface="Trebuchet MS"/>
                <a:ea typeface="Trebuchet MS"/>
                <a:cs typeface="Trebuchet MS"/>
                <a:sym typeface="Trebuchet MS"/>
              </a:rPr>
            </a:br>
            <a:r>
              <a:rPr lang="en">
                <a:latin typeface="Trebuchet MS"/>
                <a:ea typeface="Trebuchet MS"/>
                <a:cs typeface="Trebuchet MS"/>
                <a:sym typeface="Trebuchet MS"/>
              </a:rPr>
              <a:t>Program Research &amp; Evaluation</a:t>
            </a:r>
            <a:endParaRPr>
              <a:latin typeface="Trebuchet MS"/>
              <a:ea typeface="Trebuchet MS"/>
              <a:cs typeface="Trebuchet MS"/>
              <a:sym typeface="Trebuchet MS"/>
            </a:endParaRPr>
          </a:p>
        </p:txBody>
      </p:sp>
      <p:sp>
        <p:nvSpPr>
          <p:cNvPr id="1055" name="Google Shape;1055;p140"/>
          <p:cNvSpPr txBox="1"/>
          <p:nvPr/>
        </p:nvSpPr>
        <p:spPr>
          <a:xfrm>
            <a:off x="1532575" y="1169638"/>
            <a:ext cx="3000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Christina Sibaouih</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Program Director	</a:t>
            </a:r>
            <a:endParaRPr b="1" sz="1500">
              <a:solidFill>
                <a:schemeClr val="dk1"/>
              </a:solidFill>
              <a:latin typeface="Trebuchet MS"/>
              <a:ea typeface="Trebuchet MS"/>
              <a:cs typeface="Trebuchet MS"/>
              <a:sym typeface="Trebuchet MS"/>
            </a:endParaRPr>
          </a:p>
        </p:txBody>
      </p:sp>
      <p:sp>
        <p:nvSpPr>
          <p:cNvPr id="1056" name="Google Shape;1056;p140"/>
          <p:cNvSpPr txBox="1"/>
          <p:nvPr/>
        </p:nvSpPr>
        <p:spPr>
          <a:xfrm>
            <a:off x="1054225" y="3989525"/>
            <a:ext cx="3000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Thomata Doe</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Community Engagement Assistant</a:t>
            </a:r>
            <a:endParaRPr/>
          </a:p>
        </p:txBody>
      </p:sp>
      <p:sp>
        <p:nvSpPr>
          <p:cNvPr id="1057" name="Google Shape;1057;p140"/>
          <p:cNvSpPr txBox="1"/>
          <p:nvPr/>
        </p:nvSpPr>
        <p:spPr>
          <a:xfrm>
            <a:off x="5992950" y="1946738"/>
            <a:ext cx="30000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Graci Zeiger</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Program Facilitator</a:t>
            </a:r>
            <a:endParaRPr sz="10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Districts: Centerville, Des Moines,</a:t>
            </a:r>
            <a:endParaRPr sz="10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Davis County, Saydel</a:t>
            </a:r>
            <a:endParaRPr sz="1000">
              <a:solidFill>
                <a:schemeClr val="dk1"/>
              </a:solidFill>
              <a:latin typeface="Trebuchet MS"/>
              <a:ea typeface="Trebuchet MS"/>
              <a:cs typeface="Trebuchet MS"/>
              <a:sym typeface="Trebuchet MS"/>
            </a:endParaRPr>
          </a:p>
        </p:txBody>
      </p:sp>
      <p:sp>
        <p:nvSpPr>
          <p:cNvPr id="1058" name="Google Shape;1058;p140"/>
          <p:cNvSpPr txBox="1"/>
          <p:nvPr/>
        </p:nvSpPr>
        <p:spPr>
          <a:xfrm>
            <a:off x="3367925" y="1946750"/>
            <a:ext cx="30000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Christine Nguyen</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Program Facilitator</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Districts: Fort Dodge, Marshalltown, </a:t>
            </a:r>
            <a:endParaRPr sz="10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Storm Lake</a:t>
            </a:r>
            <a:endParaRPr sz="1000">
              <a:solidFill>
                <a:schemeClr val="dk1"/>
              </a:solidFill>
              <a:latin typeface="Trebuchet MS"/>
              <a:ea typeface="Trebuchet MS"/>
              <a:cs typeface="Trebuchet MS"/>
              <a:sym typeface="Trebuchet MS"/>
            </a:endParaRPr>
          </a:p>
        </p:txBody>
      </p:sp>
      <p:sp>
        <p:nvSpPr>
          <p:cNvPr id="1059" name="Google Shape;1059;p140"/>
          <p:cNvSpPr txBox="1"/>
          <p:nvPr/>
        </p:nvSpPr>
        <p:spPr>
          <a:xfrm>
            <a:off x="994125" y="1946750"/>
            <a:ext cx="27537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Amber Miller</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Program Facilitator</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Districts: Clinton, Columbus Junction, Davenport, South Tama</a:t>
            </a:r>
            <a:endParaRPr sz="1000">
              <a:solidFill>
                <a:schemeClr val="dk1"/>
              </a:solidFill>
              <a:latin typeface="Trebuchet MS"/>
              <a:ea typeface="Trebuchet MS"/>
              <a:cs typeface="Trebuchet MS"/>
              <a:sym typeface="Trebuchet MS"/>
            </a:endParaRPr>
          </a:p>
        </p:txBody>
      </p:sp>
      <p:sp>
        <p:nvSpPr>
          <p:cNvPr id="1060" name="Google Shape;1060;p140"/>
          <p:cNvSpPr txBox="1"/>
          <p:nvPr/>
        </p:nvSpPr>
        <p:spPr>
          <a:xfrm>
            <a:off x="1717600" y="2940150"/>
            <a:ext cx="3000000" cy="84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	</a:t>
            </a:r>
            <a:r>
              <a:rPr b="1" lang="en" sz="1500">
                <a:solidFill>
                  <a:schemeClr val="dk1"/>
                </a:solidFill>
                <a:latin typeface="Trebuchet MS"/>
                <a:ea typeface="Trebuchet MS"/>
                <a:cs typeface="Trebuchet MS"/>
                <a:sym typeface="Trebuchet MS"/>
              </a:rPr>
              <a:t>Wade Leuwerke</a:t>
            </a:r>
            <a:r>
              <a:rPr lang="en">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GEAR UP Iowa </a:t>
            </a:r>
            <a:br>
              <a:rPr lang="en">
                <a:solidFill>
                  <a:schemeClr val="dk1"/>
                </a:solidFill>
                <a:latin typeface="Trebuchet MS"/>
                <a:ea typeface="Trebuchet MS"/>
                <a:cs typeface="Trebuchet MS"/>
                <a:sym typeface="Trebuchet MS"/>
              </a:rPr>
            </a:br>
            <a:r>
              <a:rPr lang="en">
                <a:solidFill>
                  <a:schemeClr val="dk1"/>
                </a:solidFill>
                <a:latin typeface="Trebuchet MS"/>
                <a:ea typeface="Trebuchet MS"/>
                <a:cs typeface="Trebuchet MS"/>
                <a:sym typeface="Trebuchet MS"/>
              </a:rPr>
              <a:t>Research &amp; Training Director</a:t>
            </a:r>
            <a:endParaRPr/>
          </a:p>
        </p:txBody>
      </p:sp>
      <p:sp>
        <p:nvSpPr>
          <p:cNvPr id="1061" name="Google Shape;1061;p140"/>
          <p:cNvSpPr txBox="1"/>
          <p:nvPr/>
        </p:nvSpPr>
        <p:spPr>
          <a:xfrm>
            <a:off x="5124600" y="1169650"/>
            <a:ext cx="3000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Karmon Long</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Program Coordinator</a:t>
            </a:r>
            <a:endParaRPr/>
          </a:p>
        </p:txBody>
      </p:sp>
      <p:sp>
        <p:nvSpPr>
          <p:cNvPr id="1062" name="Google Shape;1062;p140"/>
          <p:cNvSpPr/>
          <p:nvPr/>
        </p:nvSpPr>
        <p:spPr>
          <a:xfrm>
            <a:off x="491775" y="2009150"/>
            <a:ext cx="666000" cy="8142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40"/>
          <p:cNvSpPr/>
          <p:nvPr/>
        </p:nvSpPr>
        <p:spPr>
          <a:xfrm>
            <a:off x="491775" y="1078150"/>
            <a:ext cx="666000" cy="814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40"/>
          <p:cNvSpPr/>
          <p:nvPr/>
        </p:nvSpPr>
        <p:spPr>
          <a:xfrm>
            <a:off x="1054225" y="2940138"/>
            <a:ext cx="7830000" cy="814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40"/>
          <p:cNvSpPr/>
          <p:nvPr/>
        </p:nvSpPr>
        <p:spPr>
          <a:xfrm>
            <a:off x="491775" y="2940150"/>
            <a:ext cx="666000" cy="814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40"/>
          <p:cNvSpPr/>
          <p:nvPr/>
        </p:nvSpPr>
        <p:spPr>
          <a:xfrm>
            <a:off x="491775" y="3903297"/>
            <a:ext cx="666000" cy="8142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40"/>
          <p:cNvSpPr txBox="1"/>
          <p:nvPr/>
        </p:nvSpPr>
        <p:spPr>
          <a:xfrm>
            <a:off x="3367925" y="3989525"/>
            <a:ext cx="3000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Roscoe Lewis</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Accountant III</a:t>
            </a:r>
            <a:endParaRPr/>
          </a:p>
        </p:txBody>
      </p:sp>
      <p:sp>
        <p:nvSpPr>
          <p:cNvPr id="1068" name="Google Shape;1068;p140"/>
          <p:cNvSpPr txBox="1"/>
          <p:nvPr/>
        </p:nvSpPr>
        <p:spPr>
          <a:xfrm>
            <a:off x="5807850" y="3957125"/>
            <a:ext cx="31341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Trebuchet MS"/>
                <a:ea typeface="Trebuchet MS"/>
                <a:cs typeface="Trebuchet MS"/>
                <a:sym typeface="Trebuchet MS"/>
              </a:rPr>
              <a:t>Crystal Woods</a:t>
            </a:r>
            <a:endParaRPr b="1" sz="15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Accounting Administrative Assistant</a:t>
            </a:r>
            <a:endParaRPr/>
          </a:p>
        </p:txBody>
      </p:sp>
      <p:sp>
        <p:nvSpPr>
          <p:cNvPr id="1069" name="Google Shape;1069;p140"/>
          <p:cNvSpPr txBox="1"/>
          <p:nvPr/>
        </p:nvSpPr>
        <p:spPr>
          <a:xfrm rot="-5400000">
            <a:off x="246975" y="1160500"/>
            <a:ext cx="11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000">
                <a:solidFill>
                  <a:schemeClr val="lt1"/>
                </a:solidFill>
                <a:latin typeface="Trebuchet MS"/>
                <a:ea typeface="Trebuchet MS"/>
                <a:cs typeface="Trebuchet MS"/>
                <a:sym typeface="Trebuchet MS"/>
              </a:rPr>
              <a:t>Leadership</a:t>
            </a:r>
            <a:endParaRPr b="1" sz="1000">
              <a:solidFill>
                <a:schemeClr val="lt1"/>
              </a:solidFill>
              <a:latin typeface="Trebuchet MS"/>
              <a:ea typeface="Trebuchet MS"/>
              <a:cs typeface="Trebuchet MS"/>
              <a:sym typeface="Trebuchet MS"/>
            </a:endParaRPr>
          </a:p>
        </p:txBody>
      </p:sp>
      <p:sp>
        <p:nvSpPr>
          <p:cNvPr id="1070" name="Google Shape;1070;p140"/>
          <p:cNvSpPr txBox="1"/>
          <p:nvPr/>
        </p:nvSpPr>
        <p:spPr>
          <a:xfrm rot="-5400000">
            <a:off x="262275" y="2091500"/>
            <a:ext cx="11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latin typeface="Trebuchet MS"/>
                <a:ea typeface="Trebuchet MS"/>
                <a:cs typeface="Trebuchet MS"/>
                <a:sym typeface="Trebuchet MS"/>
              </a:rPr>
              <a:t>Facilitators</a:t>
            </a:r>
            <a:endParaRPr b="1" sz="1000">
              <a:solidFill>
                <a:schemeClr val="lt1"/>
              </a:solidFill>
              <a:latin typeface="Trebuchet MS"/>
              <a:ea typeface="Trebuchet MS"/>
              <a:cs typeface="Trebuchet MS"/>
              <a:sym typeface="Trebuchet MS"/>
            </a:endParaRPr>
          </a:p>
        </p:txBody>
      </p:sp>
      <p:sp>
        <p:nvSpPr>
          <p:cNvPr id="1071" name="Google Shape;1071;p140"/>
          <p:cNvSpPr txBox="1"/>
          <p:nvPr/>
        </p:nvSpPr>
        <p:spPr>
          <a:xfrm rot="-5400000">
            <a:off x="262275" y="2964900"/>
            <a:ext cx="11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latin typeface="Trebuchet MS"/>
                <a:ea typeface="Trebuchet MS"/>
                <a:cs typeface="Trebuchet MS"/>
                <a:sym typeface="Trebuchet MS"/>
              </a:rPr>
              <a:t>Research</a:t>
            </a:r>
            <a:endParaRPr b="1" sz="1000">
              <a:solidFill>
                <a:schemeClr val="lt1"/>
              </a:solidFill>
              <a:latin typeface="Trebuchet MS"/>
              <a:ea typeface="Trebuchet MS"/>
              <a:cs typeface="Trebuchet MS"/>
              <a:sym typeface="Trebuchet MS"/>
            </a:endParaRPr>
          </a:p>
        </p:txBody>
      </p:sp>
      <p:sp>
        <p:nvSpPr>
          <p:cNvPr id="1072" name="Google Shape;1072;p140"/>
          <p:cNvSpPr txBox="1"/>
          <p:nvPr/>
        </p:nvSpPr>
        <p:spPr>
          <a:xfrm rot="-5400000">
            <a:off x="246975" y="3888875"/>
            <a:ext cx="112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latin typeface="Trebuchet MS"/>
                <a:ea typeface="Trebuchet MS"/>
                <a:cs typeface="Trebuchet MS"/>
                <a:sym typeface="Trebuchet MS"/>
              </a:rPr>
              <a:t>Support</a:t>
            </a:r>
            <a:endParaRPr b="1" sz="1000">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1"/>
          <p:cNvSpPr txBox="1"/>
          <p:nvPr/>
        </p:nvSpPr>
        <p:spPr>
          <a:xfrm>
            <a:off x="453263" y="570750"/>
            <a:ext cx="3748800" cy="3924900"/>
          </a:xfrm>
          <a:prstGeom prst="rect">
            <a:avLst/>
          </a:prstGeom>
          <a:solidFill>
            <a:srgbClr val="EEEEEE"/>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2"/>
                </a:solidFill>
                <a:latin typeface="Trebuchet MS"/>
                <a:ea typeface="Trebuchet MS"/>
                <a:cs typeface="Trebuchet MS"/>
                <a:sym typeface="Trebuchet MS"/>
              </a:rPr>
              <a:t>GUI FR Facilitators</a:t>
            </a:r>
            <a:endParaRPr b="1" sz="1800">
              <a:solidFill>
                <a:schemeClr val="accent2"/>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accent2"/>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sz="1800">
                <a:solidFill>
                  <a:schemeClr val="accent2"/>
                </a:solidFill>
                <a:latin typeface="Trebuchet MS"/>
                <a:ea typeface="Trebuchet MS"/>
                <a:cs typeface="Trebuchet MS"/>
                <a:sym typeface="Trebuchet MS"/>
              </a:rPr>
              <a:t>School District Management</a:t>
            </a:r>
            <a:endParaRPr b="1"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Implementation Planning</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School Planning Team Support </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Student and school staff engagement</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Participatory planning</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Event assistance</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br>
              <a:rPr lang="en" sz="1800">
                <a:solidFill>
                  <a:schemeClr val="accent2"/>
                </a:solidFill>
                <a:latin typeface="Trebuchet MS"/>
                <a:ea typeface="Trebuchet MS"/>
                <a:cs typeface="Trebuchet MS"/>
                <a:sym typeface="Trebuchet MS"/>
              </a:rPr>
            </a:br>
            <a:r>
              <a:rPr b="1" lang="en" sz="1800">
                <a:solidFill>
                  <a:schemeClr val="accent2"/>
                </a:solidFill>
                <a:latin typeface="Trebuchet MS"/>
                <a:ea typeface="Trebuchet MS"/>
                <a:cs typeface="Trebuchet MS"/>
                <a:sym typeface="Trebuchet MS"/>
              </a:rPr>
              <a:t>Compliance</a:t>
            </a:r>
            <a:endParaRPr b="1"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Service tracking in Salesforce</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Reimbursement claims tracking and approval</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Reporting and documentation</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Training on systems</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t/>
            </a:r>
            <a:endParaRPr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b="1" lang="en" sz="1800">
                <a:solidFill>
                  <a:schemeClr val="accent2"/>
                </a:solidFill>
                <a:latin typeface="Trebuchet MS"/>
                <a:ea typeface="Trebuchet MS"/>
                <a:cs typeface="Trebuchet MS"/>
                <a:sym typeface="Trebuchet MS"/>
              </a:rPr>
              <a:t>Speciality Areas</a:t>
            </a:r>
            <a:endParaRPr b="1" sz="1800">
              <a:solidFill>
                <a:schemeClr val="accent2"/>
              </a:solidFill>
              <a:latin typeface="Trebuchet MS"/>
              <a:ea typeface="Trebuchet MS"/>
              <a:cs typeface="Trebuchet MS"/>
              <a:sym typeface="Trebuchet MS"/>
            </a:endParaRPr>
          </a:p>
        </p:txBody>
      </p:sp>
      <p:sp>
        <p:nvSpPr>
          <p:cNvPr id="1078" name="Google Shape;1078;p141"/>
          <p:cNvSpPr txBox="1"/>
          <p:nvPr/>
        </p:nvSpPr>
        <p:spPr>
          <a:xfrm>
            <a:off x="4941938" y="570750"/>
            <a:ext cx="3748800" cy="3848100"/>
          </a:xfrm>
          <a:prstGeom prst="rect">
            <a:avLst/>
          </a:prstGeom>
          <a:solidFill>
            <a:srgbClr val="EEEEEE"/>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2"/>
                </a:solidFill>
                <a:latin typeface="Trebuchet MS"/>
                <a:ea typeface="Trebuchet MS"/>
                <a:cs typeface="Trebuchet MS"/>
                <a:sym typeface="Trebuchet MS"/>
              </a:rPr>
              <a:t>GUI FR Coordinator</a:t>
            </a:r>
            <a:endParaRPr b="1"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t/>
            </a:r>
            <a:endParaRPr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b="1" lang="en" sz="1800">
                <a:solidFill>
                  <a:schemeClr val="accent2"/>
                </a:solidFill>
                <a:latin typeface="Trebuchet MS"/>
                <a:ea typeface="Trebuchet MS"/>
                <a:cs typeface="Trebuchet MS"/>
                <a:sym typeface="Trebuchet MS"/>
              </a:rPr>
              <a:t>Oversight of program wide compliance and implementation</a:t>
            </a:r>
            <a:endParaRPr b="1"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Supporting facilitators and schools</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School engagement</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Professional development</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Training and Onboarding</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Implementation planning</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Equity &amp; engagement for underrepresented students</a:t>
            </a:r>
            <a:endParaRPr sz="1300">
              <a:solidFill>
                <a:schemeClr val="accent2"/>
              </a:solidFill>
              <a:latin typeface="Trebuchet MS"/>
              <a:ea typeface="Trebuchet MS"/>
              <a:cs typeface="Trebuchet MS"/>
              <a:sym typeface="Trebuchet MS"/>
            </a:endParaRPr>
          </a:p>
          <a:p>
            <a:pPr indent="0" lvl="0" marL="0" rtl="0" algn="l">
              <a:spcBef>
                <a:spcPts val="0"/>
              </a:spcBef>
              <a:spcAft>
                <a:spcPts val="0"/>
              </a:spcAft>
              <a:buNone/>
            </a:pPr>
            <a:r>
              <a:t/>
            </a:r>
            <a:endParaRPr b="1"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b="1" lang="en" sz="1800">
                <a:solidFill>
                  <a:schemeClr val="accent2"/>
                </a:solidFill>
                <a:latin typeface="Trebuchet MS"/>
                <a:ea typeface="Trebuchet MS"/>
                <a:cs typeface="Trebuchet MS"/>
                <a:sym typeface="Trebuchet MS"/>
              </a:rPr>
              <a:t>Partnership engagement</a:t>
            </a:r>
            <a:endParaRPr b="1" sz="18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GEAR UP Advisory Council (GUAC) Lead</a:t>
            </a:r>
            <a:endParaRPr sz="1300">
              <a:solidFill>
                <a:schemeClr val="accent2"/>
              </a:solidFill>
              <a:latin typeface="Trebuchet MS"/>
              <a:ea typeface="Trebuchet MS"/>
              <a:cs typeface="Trebuchet MS"/>
              <a:sym typeface="Trebuchet MS"/>
            </a:endParaRPr>
          </a:p>
          <a:p>
            <a:pPr indent="0" lvl="0" marL="0" rtl="0" algn="ctr">
              <a:spcBef>
                <a:spcPts val="0"/>
              </a:spcBef>
              <a:spcAft>
                <a:spcPts val="0"/>
              </a:spcAft>
              <a:buNone/>
            </a:pPr>
            <a:r>
              <a:rPr lang="en" sz="1300">
                <a:solidFill>
                  <a:schemeClr val="accent2"/>
                </a:solidFill>
                <a:latin typeface="Trebuchet MS"/>
                <a:ea typeface="Trebuchet MS"/>
                <a:cs typeface="Trebuchet MS"/>
                <a:sym typeface="Trebuchet MS"/>
              </a:rPr>
              <a:t>In-Kind contributiion</a:t>
            </a:r>
            <a:endParaRPr sz="1800">
              <a:solidFill>
                <a:schemeClr val="accent2"/>
              </a:solidFill>
              <a:latin typeface="Trebuchet MS"/>
              <a:ea typeface="Trebuchet MS"/>
              <a:cs typeface="Trebuchet MS"/>
              <a:sym typeface="Trebuchet MS"/>
            </a:endParaRPr>
          </a:p>
          <a:p>
            <a:pPr indent="0" lvl="0" marL="1371600" rtl="0" algn="l">
              <a:lnSpc>
                <a:spcPct val="115000"/>
              </a:lnSpc>
              <a:spcBef>
                <a:spcPts val="0"/>
              </a:spcBef>
              <a:spcAft>
                <a:spcPts val="0"/>
              </a:spcAft>
              <a:buNone/>
            </a:pPr>
            <a:r>
              <a:t/>
            </a:r>
            <a:endParaRPr sz="1800">
              <a:solidFill>
                <a:schemeClr val="accent2"/>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4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lnSpc>
                <a:spcPct val="100000"/>
              </a:lnSpc>
              <a:spcBef>
                <a:spcPts val="0"/>
              </a:spcBef>
              <a:spcAft>
                <a:spcPts val="0"/>
              </a:spcAft>
              <a:buNone/>
            </a:pPr>
            <a:r>
              <a:rPr lang="en" sz="3000">
                <a:solidFill>
                  <a:schemeClr val="accent2"/>
                </a:solidFill>
                <a:latin typeface="Arial"/>
                <a:ea typeface="Arial"/>
                <a:cs typeface="Arial"/>
                <a:sym typeface="Arial"/>
              </a:rPr>
              <a:t>GEAR UP Iowa School Teams</a:t>
            </a:r>
            <a:endParaRPr sz="3000">
              <a:solidFill>
                <a:schemeClr val="accent2"/>
              </a:solidFill>
              <a:latin typeface="Arial"/>
              <a:ea typeface="Arial"/>
              <a:cs typeface="Arial"/>
              <a:sym typeface="Arial"/>
            </a:endParaRPr>
          </a:p>
          <a:p>
            <a:pPr indent="0" lvl="0" marL="0" rtl="0" algn="l">
              <a:spcBef>
                <a:spcPts val="0"/>
              </a:spcBef>
              <a:spcAft>
                <a:spcPts val="0"/>
              </a:spcAft>
              <a:buNone/>
            </a:pPr>
            <a:r>
              <a:t/>
            </a:r>
            <a:endParaRPr/>
          </a:p>
        </p:txBody>
      </p:sp>
      <p:sp>
        <p:nvSpPr>
          <p:cNvPr id="1084" name="Google Shape;1084;p142"/>
          <p:cNvSpPr txBox="1"/>
          <p:nvPr/>
        </p:nvSpPr>
        <p:spPr>
          <a:xfrm>
            <a:off x="511175" y="1019175"/>
            <a:ext cx="8258100" cy="312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accent2"/>
              </a:solidFill>
              <a:latin typeface="Trebuchet MS"/>
              <a:ea typeface="Trebuchet MS"/>
              <a:cs typeface="Trebuchet MS"/>
              <a:sym typeface="Trebuchet MS"/>
            </a:endParaRPr>
          </a:p>
          <a:p>
            <a:pPr indent="-317500" lvl="0" marL="457200" rtl="0" algn="l">
              <a:spcBef>
                <a:spcPts val="0"/>
              </a:spcBef>
              <a:spcAft>
                <a:spcPts val="0"/>
              </a:spcAft>
              <a:buClr>
                <a:schemeClr val="accent2"/>
              </a:buClr>
              <a:buSzPts val="1400"/>
              <a:buFont typeface="Trebuchet MS"/>
              <a:buChar char="●"/>
            </a:pPr>
            <a:r>
              <a:rPr lang="en">
                <a:solidFill>
                  <a:schemeClr val="accent2"/>
                </a:solidFill>
                <a:latin typeface="Trebuchet MS"/>
                <a:ea typeface="Trebuchet MS"/>
                <a:cs typeface="Trebuchet MS"/>
                <a:sym typeface="Trebuchet MS"/>
              </a:rPr>
              <a:t>Dedicated support staff in each GEAR UP Iowa Future Ready School</a:t>
            </a:r>
            <a:endParaRPr>
              <a:solidFill>
                <a:schemeClr val="accent2"/>
              </a:solidFill>
              <a:latin typeface="Trebuchet MS"/>
              <a:ea typeface="Trebuchet MS"/>
              <a:cs typeface="Trebuchet MS"/>
              <a:sym typeface="Trebuchet MS"/>
            </a:endParaRPr>
          </a:p>
          <a:p>
            <a:pPr indent="-304800" lvl="1" marL="914400" rtl="0" algn="l">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Staff hired with GUI FR funds</a:t>
            </a:r>
            <a:endParaRPr sz="1200">
              <a:solidFill>
                <a:schemeClr val="accent2"/>
              </a:solidFill>
              <a:latin typeface="Trebuchet MS"/>
              <a:ea typeface="Trebuchet MS"/>
              <a:cs typeface="Trebuchet MS"/>
              <a:sym typeface="Trebuchet MS"/>
            </a:endParaRPr>
          </a:p>
          <a:p>
            <a:pPr indent="-304800" lvl="1" marL="914400" rtl="0" algn="l">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Support staff already employed with school</a:t>
            </a:r>
            <a:endParaRPr sz="1200">
              <a:solidFill>
                <a:schemeClr val="accent2"/>
              </a:solidFill>
              <a:latin typeface="Trebuchet MS"/>
              <a:ea typeface="Trebuchet MS"/>
              <a:cs typeface="Trebuchet MS"/>
              <a:sym typeface="Trebuchet MS"/>
            </a:endParaRPr>
          </a:p>
          <a:p>
            <a:pPr indent="0" lvl="0" marL="914400" rtl="0" algn="l">
              <a:spcBef>
                <a:spcPts val="0"/>
              </a:spcBef>
              <a:spcAft>
                <a:spcPts val="0"/>
              </a:spcAft>
              <a:buNone/>
            </a:pPr>
            <a:r>
              <a:t/>
            </a:r>
            <a:endParaRPr>
              <a:solidFill>
                <a:schemeClr val="accent2"/>
              </a:solidFill>
              <a:latin typeface="Trebuchet MS"/>
              <a:ea typeface="Trebuchet MS"/>
              <a:cs typeface="Trebuchet MS"/>
              <a:sym typeface="Trebuchet MS"/>
            </a:endParaRPr>
          </a:p>
          <a:p>
            <a:pPr indent="-317500" lvl="0" marL="457200" rtl="0" algn="l">
              <a:spcBef>
                <a:spcPts val="0"/>
              </a:spcBef>
              <a:spcAft>
                <a:spcPts val="0"/>
              </a:spcAft>
              <a:buClr>
                <a:schemeClr val="accent2"/>
              </a:buClr>
              <a:buSzPts val="1400"/>
              <a:buFont typeface="Trebuchet MS"/>
              <a:buChar char="●"/>
            </a:pPr>
            <a:r>
              <a:rPr lang="en">
                <a:solidFill>
                  <a:schemeClr val="accent2"/>
                </a:solidFill>
                <a:latin typeface="Trebuchet MS"/>
                <a:ea typeface="Trebuchet MS"/>
                <a:cs typeface="Trebuchet MS"/>
                <a:sym typeface="Trebuchet MS"/>
              </a:rPr>
              <a:t>Identification of GUI FR team</a:t>
            </a:r>
            <a:endParaRPr>
              <a:solidFill>
                <a:schemeClr val="accent2"/>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accent2"/>
              </a:buClr>
              <a:buSzPts val="1400"/>
              <a:buFont typeface="Trebuchet MS"/>
              <a:buChar char="○"/>
            </a:pPr>
            <a:r>
              <a:rPr lang="en" sz="1200">
                <a:solidFill>
                  <a:schemeClr val="accent2"/>
                </a:solidFill>
                <a:latin typeface="Trebuchet MS"/>
                <a:ea typeface="Trebuchet MS"/>
                <a:cs typeface="Trebuchet MS"/>
                <a:sym typeface="Trebuchet MS"/>
              </a:rPr>
              <a:t>To create impactful and sustained change for the students take an entire team  </a:t>
            </a:r>
            <a:endParaRPr sz="1200">
              <a:solidFill>
                <a:schemeClr val="accent2"/>
              </a:solidFill>
              <a:latin typeface="Trebuchet MS"/>
              <a:ea typeface="Trebuchet MS"/>
              <a:cs typeface="Trebuchet MS"/>
              <a:sym typeface="Trebuchet MS"/>
            </a:endParaRPr>
          </a:p>
          <a:p>
            <a:pPr indent="-304800" lvl="1" marL="914400" rtl="0" algn="l">
              <a:lnSpc>
                <a:spcPct val="115000"/>
              </a:lnSpc>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Teachers</a:t>
            </a:r>
            <a:endParaRPr sz="1200">
              <a:solidFill>
                <a:schemeClr val="accent2"/>
              </a:solidFill>
              <a:latin typeface="Trebuchet MS"/>
              <a:ea typeface="Trebuchet MS"/>
              <a:cs typeface="Trebuchet MS"/>
              <a:sym typeface="Trebuchet MS"/>
            </a:endParaRPr>
          </a:p>
          <a:p>
            <a:pPr indent="-304800" lvl="1" marL="914400" rtl="0" algn="l">
              <a:lnSpc>
                <a:spcPct val="115000"/>
              </a:lnSpc>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Support staff</a:t>
            </a:r>
            <a:endParaRPr sz="1200">
              <a:solidFill>
                <a:schemeClr val="accent2"/>
              </a:solidFill>
              <a:latin typeface="Trebuchet MS"/>
              <a:ea typeface="Trebuchet MS"/>
              <a:cs typeface="Trebuchet MS"/>
              <a:sym typeface="Trebuchet MS"/>
            </a:endParaRPr>
          </a:p>
          <a:p>
            <a:pPr indent="-304800" lvl="1" marL="914400" rtl="0" algn="l">
              <a:lnSpc>
                <a:spcPct val="115000"/>
              </a:lnSpc>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Administrators</a:t>
            </a:r>
            <a:endParaRPr sz="1200">
              <a:solidFill>
                <a:schemeClr val="accent2"/>
              </a:solidFill>
              <a:latin typeface="Trebuchet MS"/>
              <a:ea typeface="Trebuchet MS"/>
              <a:cs typeface="Trebuchet MS"/>
              <a:sym typeface="Trebuchet MS"/>
            </a:endParaRPr>
          </a:p>
          <a:p>
            <a:pPr indent="-304800" lvl="1" marL="914400" rtl="0" algn="l">
              <a:lnSpc>
                <a:spcPct val="115000"/>
              </a:lnSpc>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Hired GUI FR Staff</a:t>
            </a:r>
            <a:endParaRPr sz="1200">
              <a:solidFill>
                <a:schemeClr val="accent2"/>
              </a:solidFill>
              <a:latin typeface="Trebuchet MS"/>
              <a:ea typeface="Trebuchet MS"/>
              <a:cs typeface="Trebuchet MS"/>
              <a:sym typeface="Trebuchet MS"/>
            </a:endParaRPr>
          </a:p>
          <a:p>
            <a:pPr indent="0" lvl="0" marL="0" rtl="0" algn="l">
              <a:spcBef>
                <a:spcPts val="0"/>
              </a:spcBef>
              <a:spcAft>
                <a:spcPts val="0"/>
              </a:spcAft>
              <a:buNone/>
            </a:pPr>
            <a:r>
              <a:t/>
            </a:r>
            <a:endParaRPr>
              <a:solidFill>
                <a:schemeClr val="accent2"/>
              </a:solidFill>
              <a:latin typeface="Trebuchet MS"/>
              <a:ea typeface="Trebuchet MS"/>
              <a:cs typeface="Trebuchet MS"/>
              <a:sym typeface="Trebuchet MS"/>
            </a:endParaRPr>
          </a:p>
          <a:p>
            <a:pPr indent="-317500" lvl="0" marL="457200" rtl="0" algn="l">
              <a:spcBef>
                <a:spcPts val="0"/>
              </a:spcBef>
              <a:spcAft>
                <a:spcPts val="0"/>
              </a:spcAft>
              <a:buClr>
                <a:schemeClr val="accent2"/>
              </a:buClr>
              <a:buSzPts val="1400"/>
              <a:buFont typeface="Trebuchet MS"/>
              <a:buChar char="●"/>
            </a:pPr>
            <a:r>
              <a:rPr lang="en">
                <a:solidFill>
                  <a:schemeClr val="accent2"/>
                </a:solidFill>
                <a:latin typeface="Trebuchet MS"/>
                <a:ea typeface="Trebuchet MS"/>
                <a:cs typeface="Trebuchet MS"/>
                <a:sym typeface="Trebuchet MS"/>
              </a:rPr>
              <a:t>Representative in the GEAR UP Advisory Council</a:t>
            </a:r>
            <a:endParaRPr>
              <a:solidFill>
                <a:schemeClr val="accent2"/>
              </a:solidFill>
              <a:latin typeface="Trebuchet MS"/>
              <a:ea typeface="Trebuchet MS"/>
              <a:cs typeface="Trebuchet MS"/>
              <a:sym typeface="Trebuchet MS"/>
            </a:endParaRPr>
          </a:p>
          <a:p>
            <a:pPr indent="-304800" lvl="1" marL="914400" rtl="0" algn="l">
              <a:spcBef>
                <a:spcPts val="0"/>
              </a:spcBef>
              <a:spcAft>
                <a:spcPts val="0"/>
              </a:spcAft>
              <a:buClr>
                <a:schemeClr val="accent2"/>
              </a:buClr>
              <a:buSzPts val="1200"/>
              <a:buFont typeface="Trebuchet MS"/>
              <a:buChar char="○"/>
            </a:pPr>
            <a:r>
              <a:rPr lang="en" sz="1200">
                <a:solidFill>
                  <a:schemeClr val="accent2"/>
                </a:solidFill>
                <a:latin typeface="Trebuchet MS"/>
                <a:ea typeface="Trebuchet MS"/>
                <a:cs typeface="Trebuchet MS"/>
                <a:sym typeface="Trebuchet MS"/>
              </a:rPr>
              <a:t>Helps inform the work of future GUI FR planning and initiatives</a:t>
            </a:r>
            <a:endParaRPr sz="1200">
              <a:solidFill>
                <a:schemeClr val="accent2"/>
              </a:solidFill>
              <a:latin typeface="Trebuchet MS"/>
              <a:ea typeface="Trebuchet MS"/>
              <a:cs typeface="Trebuchet MS"/>
              <a:sym typeface="Trebuchet MS"/>
            </a:endParaRPr>
          </a:p>
        </p:txBody>
      </p:sp>
      <p:pic>
        <p:nvPicPr>
          <p:cNvPr id="1085" name="Google Shape;1085;p142"/>
          <p:cNvPicPr preferRelativeResize="0"/>
          <p:nvPr/>
        </p:nvPicPr>
        <p:blipFill>
          <a:blip r:embed="rId3">
            <a:alphaModFix/>
          </a:blip>
          <a:stretch>
            <a:fillRect/>
          </a:stretch>
        </p:blipFill>
        <p:spPr>
          <a:xfrm>
            <a:off x="6628050" y="-325625"/>
            <a:ext cx="3810000" cy="3810000"/>
          </a:xfrm>
          <a:prstGeom prst="rect">
            <a:avLst/>
          </a:prstGeom>
          <a:noFill/>
          <a:ln>
            <a:noFill/>
          </a:ln>
        </p:spPr>
      </p:pic>
      <p:pic>
        <p:nvPicPr>
          <p:cNvPr id="1086" name="Google Shape;1086;p142"/>
          <p:cNvPicPr preferRelativeResize="0"/>
          <p:nvPr/>
        </p:nvPicPr>
        <p:blipFill>
          <a:blip r:embed="rId3">
            <a:alphaModFix/>
          </a:blip>
          <a:stretch>
            <a:fillRect/>
          </a:stretch>
        </p:blipFill>
        <p:spPr>
          <a:xfrm>
            <a:off x="6570900" y="1891575"/>
            <a:ext cx="3810000" cy="381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43"/>
          <p:cNvSpPr txBox="1"/>
          <p:nvPr>
            <p:ph type="title"/>
          </p:nvPr>
        </p:nvSpPr>
        <p:spPr>
          <a:xfrm>
            <a:off x="623888" y="1282304"/>
            <a:ext cx="7886700" cy="213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The Value of Partnerships</a:t>
            </a:r>
            <a:endParaRPr/>
          </a:p>
        </p:txBody>
      </p:sp>
      <p:sp>
        <p:nvSpPr>
          <p:cNvPr id="1092" name="Google Shape;1092;p143"/>
          <p:cNvSpPr txBox="1"/>
          <p:nvPr>
            <p:ph idx="1" type="body"/>
          </p:nvPr>
        </p:nvSpPr>
        <p:spPr>
          <a:xfrm>
            <a:off x="623888" y="3442097"/>
            <a:ext cx="7886700" cy="11250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44"/>
          <p:cNvSpPr txBox="1"/>
          <p:nvPr/>
        </p:nvSpPr>
        <p:spPr>
          <a:xfrm>
            <a:off x="6734663" y="1376531"/>
            <a:ext cx="18204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Trebuchet MS"/>
              <a:ea typeface="Trebuchet MS"/>
              <a:cs typeface="Trebuchet MS"/>
              <a:sym typeface="Trebuchet MS"/>
            </a:endParaRPr>
          </a:p>
        </p:txBody>
      </p:sp>
      <p:pic>
        <p:nvPicPr>
          <p:cNvPr id="1098" name="Google Shape;1098;p144"/>
          <p:cNvPicPr preferRelativeResize="0"/>
          <p:nvPr/>
        </p:nvPicPr>
        <p:blipFill rotWithShape="1">
          <a:blip r:embed="rId3">
            <a:alphaModFix/>
          </a:blip>
          <a:srcRect b="8271" l="5417" r="1809" t="18847"/>
          <a:stretch/>
        </p:blipFill>
        <p:spPr>
          <a:xfrm>
            <a:off x="1305975" y="209006"/>
            <a:ext cx="6764550" cy="4625062"/>
          </a:xfrm>
          <a:prstGeom prst="rect">
            <a:avLst/>
          </a:prstGeom>
          <a:noFill/>
          <a:ln>
            <a:noFill/>
          </a:ln>
        </p:spPr>
      </p:pic>
      <p:sp>
        <p:nvSpPr>
          <p:cNvPr id="1099" name="Google Shape;1099;p144"/>
          <p:cNvSpPr txBox="1"/>
          <p:nvPr/>
        </p:nvSpPr>
        <p:spPr>
          <a:xfrm>
            <a:off x="5890969" y="1043494"/>
            <a:ext cx="2664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45"/>
          <p:cNvSpPr txBox="1"/>
          <p:nvPr>
            <p:ph idx="4294967295" type="title"/>
          </p:nvPr>
        </p:nvSpPr>
        <p:spPr>
          <a:xfrm rot="5400000">
            <a:off x="5508150" y="2216906"/>
            <a:ext cx="4176600" cy="981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a:solidFill>
                  <a:schemeClr val="accent6"/>
                </a:solidFill>
              </a:rPr>
              <a:t>GUI FR Partnerships</a:t>
            </a:r>
            <a:endParaRPr>
              <a:solidFill>
                <a:schemeClr val="accent6"/>
              </a:solidFill>
            </a:endParaRPr>
          </a:p>
        </p:txBody>
      </p:sp>
      <p:grpSp>
        <p:nvGrpSpPr>
          <p:cNvPr id="1106" name="Google Shape;1106;p145"/>
          <p:cNvGrpSpPr/>
          <p:nvPr/>
        </p:nvGrpSpPr>
        <p:grpSpPr>
          <a:xfrm>
            <a:off x="1147707" y="3618171"/>
            <a:ext cx="5957975" cy="905919"/>
            <a:chOff x="1593000" y="2322568"/>
            <a:chExt cx="5957975" cy="643500"/>
          </a:xfrm>
        </p:grpSpPr>
        <p:sp>
          <p:nvSpPr>
            <p:cNvPr id="1107" name="Google Shape;1107;p14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5"/>
            <p:cNvSpPr/>
            <p:nvPr/>
          </p:nvSpPr>
          <p:spPr>
            <a:xfrm flipH="1">
              <a:off x="2283025" y="2322575"/>
              <a:ext cx="18444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45"/>
            <p:cNvSpPr/>
            <p:nvPr/>
          </p:nvSpPr>
          <p:spPr>
            <a:xfrm rot="-5400000">
              <a:off x="3501574" y="1934671"/>
              <a:ext cx="643356" cy="1419149"/>
            </a:xfrm>
            <a:prstGeom prst="flowChartOffpageConnector">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45"/>
            <p:cNvSpPr/>
            <p:nvPr/>
          </p:nvSpPr>
          <p:spPr>
            <a:xfrm>
              <a:off x="2365070"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Community Orgs &amp; Businesses</a:t>
              </a:r>
              <a:endParaRPr sz="1000">
                <a:solidFill>
                  <a:srgbClr val="FFFFFF"/>
                </a:solidFill>
                <a:latin typeface="Roboto"/>
                <a:ea typeface="Roboto"/>
                <a:cs typeface="Roboto"/>
                <a:sym typeface="Roboto"/>
              </a:endParaRPr>
            </a:p>
          </p:txBody>
        </p:sp>
        <p:sp>
          <p:nvSpPr>
            <p:cNvPr id="1111" name="Google Shape;1111;p145"/>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45"/>
            <p:cNvSpPr/>
            <p:nvPr/>
          </p:nvSpPr>
          <p:spPr>
            <a:xfrm>
              <a:off x="1593000" y="2322575"/>
              <a:ext cx="6900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1113" name="Google Shape;1113;p14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ICAN</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Texas Instruments</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College Board</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Evelyn K Davis Center</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Community Youth Concepts</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Iowa Safe Schools</a:t>
              </a:r>
              <a:endParaRPr sz="800">
                <a:solidFill>
                  <a:schemeClr val="accent2"/>
                </a:solidFill>
                <a:latin typeface="Roboto"/>
                <a:ea typeface="Roboto"/>
                <a:cs typeface="Roboto"/>
                <a:sym typeface="Roboto"/>
              </a:endParaRPr>
            </a:p>
          </p:txBody>
        </p:sp>
      </p:grpSp>
      <p:grpSp>
        <p:nvGrpSpPr>
          <p:cNvPr id="1114" name="Google Shape;1114;p145"/>
          <p:cNvGrpSpPr/>
          <p:nvPr/>
        </p:nvGrpSpPr>
        <p:grpSpPr>
          <a:xfrm>
            <a:off x="1147585" y="2014005"/>
            <a:ext cx="5957975" cy="1604117"/>
            <a:chOff x="1593000" y="2322568"/>
            <a:chExt cx="5957975" cy="643500"/>
          </a:xfrm>
        </p:grpSpPr>
        <p:sp>
          <p:nvSpPr>
            <p:cNvPr id="1115" name="Google Shape;1115;p14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45"/>
            <p:cNvSpPr/>
            <p:nvPr/>
          </p:nvSpPr>
          <p:spPr>
            <a:xfrm flipH="1">
              <a:off x="2283025" y="2322575"/>
              <a:ext cx="18444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45"/>
            <p:cNvSpPr/>
            <p:nvPr/>
          </p:nvSpPr>
          <p:spPr>
            <a:xfrm rot="-5400000">
              <a:off x="3501574" y="1934671"/>
              <a:ext cx="643356" cy="1419149"/>
            </a:xfrm>
            <a:prstGeom prst="flowChartOffpageConnector">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4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Colleges &amp; Universities</a:t>
              </a:r>
              <a:endParaRPr sz="1000">
                <a:solidFill>
                  <a:srgbClr val="FFFFFF"/>
                </a:solidFill>
                <a:latin typeface="Roboto"/>
                <a:ea typeface="Roboto"/>
                <a:cs typeface="Roboto"/>
                <a:sym typeface="Roboto"/>
              </a:endParaRPr>
            </a:p>
          </p:txBody>
        </p:sp>
        <p:sp>
          <p:nvSpPr>
            <p:cNvPr id="1119" name="Google Shape;1119;p145"/>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45"/>
            <p:cNvSpPr/>
            <p:nvPr/>
          </p:nvSpPr>
          <p:spPr>
            <a:xfrm>
              <a:off x="1593000" y="2322575"/>
              <a:ext cx="6900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12</a:t>
              </a:r>
              <a:endParaRPr sz="2600">
                <a:solidFill>
                  <a:srgbClr val="FFFFFF"/>
                </a:solidFill>
                <a:latin typeface="Roboto Thin"/>
                <a:ea typeface="Roboto Thin"/>
                <a:cs typeface="Roboto Thin"/>
                <a:sym typeface="Roboto Thin"/>
              </a:endParaRPr>
            </a:p>
          </p:txBody>
        </p:sp>
        <p:sp>
          <p:nvSpPr>
            <p:cNvPr id="1121" name="Google Shape;1121;p145"/>
            <p:cNvSpPr/>
            <p:nvPr/>
          </p:nvSpPr>
          <p:spPr>
            <a:xfrm>
              <a:off x="4387843" y="2323752"/>
              <a:ext cx="18444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DMACC</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EICC</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Indian Hills CC</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WITCC</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Grand View University </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Iowa State University</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University of Iowa</a:t>
              </a:r>
              <a:endParaRPr sz="800">
                <a:solidFill>
                  <a:schemeClr val="accent2"/>
                </a:solidFill>
                <a:latin typeface="Roboto"/>
                <a:ea typeface="Roboto"/>
                <a:cs typeface="Roboto"/>
                <a:sym typeface="Roboto"/>
              </a:endParaRPr>
            </a:p>
            <a:p>
              <a:pPr indent="0" lvl="0" marL="457200" rtl="0" algn="l">
                <a:lnSpc>
                  <a:spcPct val="115000"/>
                </a:lnSpc>
                <a:spcBef>
                  <a:spcPts val="0"/>
                </a:spcBef>
                <a:spcAft>
                  <a:spcPts val="0"/>
                </a:spcAft>
                <a:buNone/>
              </a:pPr>
              <a:r>
                <a:t/>
              </a:r>
              <a:endParaRPr sz="800">
                <a:solidFill>
                  <a:schemeClr val="accent2"/>
                </a:solidFill>
                <a:latin typeface="Roboto"/>
                <a:ea typeface="Roboto"/>
                <a:cs typeface="Roboto"/>
                <a:sym typeface="Roboto"/>
              </a:endParaRPr>
            </a:p>
          </p:txBody>
        </p:sp>
      </p:grpSp>
      <p:grpSp>
        <p:nvGrpSpPr>
          <p:cNvPr id="1122" name="Google Shape;1122;p145"/>
          <p:cNvGrpSpPr/>
          <p:nvPr/>
        </p:nvGrpSpPr>
        <p:grpSpPr>
          <a:xfrm>
            <a:off x="1147600" y="1263111"/>
            <a:ext cx="5957975" cy="750771"/>
            <a:chOff x="1593000" y="2322568"/>
            <a:chExt cx="5957975" cy="643500"/>
          </a:xfrm>
        </p:grpSpPr>
        <p:sp>
          <p:nvSpPr>
            <p:cNvPr id="1123" name="Google Shape;1123;p14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45"/>
            <p:cNvSpPr/>
            <p:nvPr/>
          </p:nvSpPr>
          <p:spPr>
            <a:xfrm flipH="1">
              <a:off x="2283025" y="2322575"/>
              <a:ext cx="18444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45"/>
            <p:cNvSpPr/>
            <p:nvPr/>
          </p:nvSpPr>
          <p:spPr>
            <a:xfrm rot="-5400000">
              <a:off x="3501574" y="1934671"/>
              <a:ext cx="643356" cy="1419149"/>
            </a:xfrm>
            <a:prstGeom prst="flowChartOffpageConnector">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4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Government Agencies</a:t>
              </a:r>
              <a:endParaRPr sz="1000">
                <a:solidFill>
                  <a:srgbClr val="FFFFFF"/>
                </a:solidFill>
                <a:latin typeface="Roboto"/>
                <a:ea typeface="Roboto"/>
                <a:cs typeface="Roboto"/>
                <a:sym typeface="Roboto"/>
              </a:endParaRPr>
            </a:p>
          </p:txBody>
        </p:sp>
        <p:sp>
          <p:nvSpPr>
            <p:cNvPr id="1127" name="Google Shape;1127;p145"/>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45"/>
            <p:cNvSpPr/>
            <p:nvPr/>
          </p:nvSpPr>
          <p:spPr>
            <a:xfrm>
              <a:off x="1593000" y="2322575"/>
              <a:ext cx="6900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129" name="Google Shape;1129;p14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Iowa Department of Education</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Iowa Workforce Development</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State Treasurer</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Iowa STEM Council</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Area Education Agencies</a:t>
              </a:r>
              <a:endParaRPr sz="800">
                <a:solidFill>
                  <a:schemeClr val="accent2"/>
                </a:solidFill>
                <a:latin typeface="Roboto"/>
                <a:ea typeface="Roboto"/>
                <a:cs typeface="Roboto"/>
                <a:sym typeface="Roboto"/>
              </a:endParaRPr>
            </a:p>
          </p:txBody>
        </p:sp>
      </p:grpSp>
      <p:grpSp>
        <p:nvGrpSpPr>
          <p:cNvPr id="1130" name="Google Shape;1130;p145"/>
          <p:cNvGrpSpPr/>
          <p:nvPr/>
        </p:nvGrpSpPr>
        <p:grpSpPr>
          <a:xfrm>
            <a:off x="1147578" y="619616"/>
            <a:ext cx="5957975" cy="643500"/>
            <a:chOff x="1593000" y="2322568"/>
            <a:chExt cx="5957975" cy="643500"/>
          </a:xfrm>
        </p:grpSpPr>
        <p:sp>
          <p:nvSpPr>
            <p:cNvPr id="1131" name="Google Shape;1131;p14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45"/>
            <p:cNvSpPr/>
            <p:nvPr/>
          </p:nvSpPr>
          <p:spPr>
            <a:xfrm flipH="1">
              <a:off x="2283025" y="2322575"/>
              <a:ext cx="18444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45"/>
            <p:cNvSpPr/>
            <p:nvPr/>
          </p:nvSpPr>
          <p:spPr>
            <a:xfrm rot="-5400000">
              <a:off x="3501574" y="1934671"/>
              <a:ext cx="643356" cy="1419149"/>
            </a:xfrm>
            <a:prstGeom prst="flowChartOffpageConnector">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4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School Districts</a:t>
              </a:r>
              <a:endParaRPr sz="1000">
                <a:solidFill>
                  <a:srgbClr val="FFFFFF"/>
                </a:solidFill>
                <a:latin typeface="Roboto"/>
                <a:ea typeface="Roboto"/>
                <a:cs typeface="Roboto"/>
                <a:sym typeface="Roboto"/>
              </a:endParaRPr>
            </a:p>
          </p:txBody>
        </p:sp>
        <p:sp>
          <p:nvSpPr>
            <p:cNvPr id="1135" name="Google Shape;1135;p145"/>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45"/>
            <p:cNvSpPr/>
            <p:nvPr/>
          </p:nvSpPr>
          <p:spPr>
            <a:xfrm>
              <a:off x="1593000" y="2322575"/>
              <a:ext cx="690000" cy="642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11</a:t>
              </a:r>
              <a:endParaRPr sz="2600">
                <a:solidFill>
                  <a:srgbClr val="FFFFFF"/>
                </a:solidFill>
                <a:latin typeface="Roboto Thin"/>
                <a:ea typeface="Roboto Thin"/>
                <a:cs typeface="Roboto Thin"/>
                <a:sym typeface="Roboto Thin"/>
              </a:endParaRPr>
            </a:p>
          </p:txBody>
        </p:sp>
        <p:sp>
          <p:nvSpPr>
            <p:cNvPr id="1137" name="Google Shape;1137;p14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4,985 students</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18 High Schools</a:t>
              </a:r>
              <a:endParaRPr sz="800">
                <a:solidFill>
                  <a:schemeClr val="accent2"/>
                </a:solidFill>
                <a:latin typeface="Roboto"/>
                <a:ea typeface="Roboto"/>
                <a:cs typeface="Roboto"/>
                <a:sym typeface="Roboto"/>
              </a:endParaRPr>
            </a:p>
            <a:p>
              <a:pPr indent="0" lvl="0" marL="457200" rtl="0" algn="l">
                <a:lnSpc>
                  <a:spcPct val="115000"/>
                </a:lnSpc>
                <a:spcBef>
                  <a:spcPts val="0"/>
                </a:spcBef>
                <a:spcAft>
                  <a:spcPts val="0"/>
                </a:spcAft>
                <a:buNone/>
              </a:pPr>
              <a:r>
                <a:t/>
              </a:r>
              <a:endParaRPr sz="800">
                <a:solidFill>
                  <a:schemeClr val="accent2"/>
                </a:solidFill>
                <a:latin typeface="Roboto"/>
                <a:ea typeface="Roboto"/>
                <a:cs typeface="Roboto"/>
                <a:sym typeface="Roboto"/>
              </a:endParaRPr>
            </a:p>
          </p:txBody>
        </p:sp>
      </p:grpSp>
      <p:sp>
        <p:nvSpPr>
          <p:cNvPr id="1138" name="Google Shape;1138;p145"/>
          <p:cNvSpPr txBox="1"/>
          <p:nvPr/>
        </p:nvSpPr>
        <p:spPr>
          <a:xfrm>
            <a:off x="5895131" y="4558894"/>
            <a:ext cx="1685400" cy="338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300">
                <a:solidFill>
                  <a:schemeClr val="accent6"/>
                </a:solidFill>
                <a:latin typeface="Trebuchet MS"/>
                <a:ea typeface="Trebuchet MS"/>
                <a:cs typeface="Trebuchet MS"/>
                <a:sym typeface="Trebuchet MS"/>
              </a:rPr>
              <a:t>...and counting</a:t>
            </a:r>
            <a:endParaRPr sz="1300">
              <a:solidFill>
                <a:schemeClr val="accent6"/>
              </a:solidFill>
              <a:latin typeface="Trebuchet MS"/>
              <a:ea typeface="Trebuchet MS"/>
              <a:cs typeface="Trebuchet MS"/>
              <a:sym typeface="Trebuchet MS"/>
            </a:endParaRPr>
          </a:p>
        </p:txBody>
      </p:sp>
      <p:sp>
        <p:nvSpPr>
          <p:cNvPr id="1139" name="Google Shape;1139;p145"/>
          <p:cNvSpPr/>
          <p:nvPr/>
        </p:nvSpPr>
        <p:spPr>
          <a:xfrm>
            <a:off x="5397319" y="2013956"/>
            <a:ext cx="1760700" cy="13311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University of Iowa</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Simpson College  </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University of Northern Iowa</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Kirkwood CC</a:t>
            </a:r>
            <a:endParaRPr sz="800">
              <a:solidFill>
                <a:schemeClr val="accent2"/>
              </a:solidFill>
              <a:latin typeface="Roboto"/>
              <a:ea typeface="Roboto"/>
              <a:cs typeface="Roboto"/>
              <a:sym typeface="Roboto"/>
            </a:endParaRPr>
          </a:p>
          <a:p>
            <a:pPr indent="-279400" lvl="0" marL="457200" rtl="0" algn="l">
              <a:lnSpc>
                <a:spcPct val="115000"/>
              </a:lnSpc>
              <a:spcBef>
                <a:spcPts val="0"/>
              </a:spcBef>
              <a:spcAft>
                <a:spcPts val="0"/>
              </a:spcAft>
              <a:buClr>
                <a:schemeClr val="accent2"/>
              </a:buClr>
              <a:buSzPts val="800"/>
              <a:buFont typeface="Roboto"/>
              <a:buChar char="●"/>
            </a:pPr>
            <a:r>
              <a:rPr lang="en" sz="800">
                <a:solidFill>
                  <a:schemeClr val="accent2"/>
                </a:solidFill>
                <a:latin typeface="Roboto"/>
                <a:ea typeface="Roboto"/>
                <a:cs typeface="Roboto"/>
                <a:sym typeface="Roboto"/>
              </a:rPr>
              <a:t>Drake University</a:t>
            </a:r>
            <a:endParaRPr sz="800">
              <a:solidFill>
                <a:schemeClr val="accent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46"/>
          <p:cNvSpPr txBox="1"/>
          <p:nvPr/>
        </p:nvSpPr>
        <p:spPr>
          <a:xfrm>
            <a:off x="238125" y="266700"/>
            <a:ext cx="7534200" cy="1100700"/>
          </a:xfrm>
          <a:prstGeom prst="rect">
            <a:avLst/>
          </a:prstGeom>
          <a:noFill/>
          <a:ln>
            <a:noFill/>
          </a:ln>
        </p:spPr>
        <p:txBody>
          <a:bodyPr anchorCtr="0" anchor="t" bIns="91425" lIns="91425" spcFirstLastPara="1" rIns="91425" wrap="square" tIns="91425">
            <a:spAutoFit/>
          </a:bodyPr>
          <a:lstStyle/>
          <a:p>
            <a:pPr indent="0" lvl="0" marL="63500" rtl="0" algn="l">
              <a:lnSpc>
                <a:spcPct val="187916"/>
              </a:lnSpc>
              <a:spcBef>
                <a:spcPts val="0"/>
              </a:spcBef>
              <a:spcAft>
                <a:spcPts val="0"/>
              </a:spcAft>
              <a:buClr>
                <a:schemeClr val="dk1"/>
              </a:buClr>
              <a:buSzPts val="1100"/>
              <a:buFont typeface="Arial"/>
              <a:buNone/>
            </a:pPr>
            <a:r>
              <a:rPr b="1" lang="en" sz="2422">
                <a:solidFill>
                  <a:schemeClr val="accent6"/>
                </a:solidFill>
                <a:latin typeface="Trebuchet MS"/>
                <a:ea typeface="Trebuchet MS"/>
                <a:cs typeface="Trebuchet MS"/>
                <a:sym typeface="Trebuchet MS"/>
              </a:rPr>
              <a:t>Implementation Plans: Partner Services</a:t>
            </a:r>
            <a:endParaRPr b="1" sz="2422">
              <a:solidFill>
                <a:schemeClr val="accent6"/>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145" name="Google Shape;1145;p146"/>
          <p:cNvSpPr txBox="1"/>
          <p:nvPr/>
        </p:nvSpPr>
        <p:spPr>
          <a:xfrm>
            <a:off x="400050" y="981075"/>
            <a:ext cx="8001000" cy="3563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AEA Learning Online</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Instructional design, coding and hosting of online learning modules for students, families and staff.</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Texas Instrument</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Technology Package: No Cost</a:t>
            </a:r>
            <a:endParaRPr>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Classroom Coaching for Teaching with Technology: No Cost</a:t>
            </a:r>
            <a:endParaRPr>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Governor's STEM Council </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Scale-Up Curriculum: No cost, $2,500 curriculum for each school</a:t>
            </a:r>
            <a:endParaRPr>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Teacher Externships: No cost, Slots available for 2 teachers each year for each school</a:t>
            </a:r>
            <a:endParaRPr>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Colleges and Universities</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Moving from College Visits to Educational Field Trips</a:t>
            </a:r>
            <a:endParaRPr>
              <a:solidFill>
                <a:schemeClr val="dk1"/>
              </a:solidFill>
              <a:latin typeface="Trebuchet MS"/>
              <a:ea typeface="Trebuchet MS"/>
              <a:cs typeface="Trebuchet MS"/>
              <a:sym typeface="Trebuchet MS"/>
            </a:endParaRPr>
          </a:p>
          <a:p>
            <a:pPr indent="0" lvl="0" marL="0" rtl="0" algn="l">
              <a:spcBef>
                <a:spcPts val="120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47"/>
          <p:cNvSpPr txBox="1"/>
          <p:nvPr/>
        </p:nvSpPr>
        <p:spPr>
          <a:xfrm>
            <a:off x="590550" y="1149350"/>
            <a:ext cx="7229400" cy="2984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Iowa Insurance Division</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Financial Literacy: National Theater</a:t>
            </a:r>
            <a:endParaRPr>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Financial Literacy: Funding the Future</a:t>
            </a:r>
            <a:endParaRPr>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Iowa Jump$tart Coalition</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Financial Literacy</a:t>
            </a:r>
            <a:endParaRPr>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ISU 4-H &amp; Extension Offices</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Iowa WorkForce Development: Iowa Works Centers</a:t>
            </a:r>
            <a:endParaRPr>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Evelyn K. Davis Center</a:t>
            </a:r>
            <a:endParaRPr sz="1800">
              <a:solidFill>
                <a:schemeClr val="dk1"/>
              </a:solidFill>
              <a:latin typeface="Trebuchet MS"/>
              <a:ea typeface="Trebuchet MS"/>
              <a:cs typeface="Trebuchet MS"/>
              <a:sym typeface="Trebuchet MS"/>
            </a:endParaRPr>
          </a:p>
          <a:p>
            <a:pPr indent="-317500" lvl="1" marL="914400" rtl="0" algn="l">
              <a:lnSpc>
                <a:spcPct val="115000"/>
              </a:lnSpc>
              <a:spcBef>
                <a:spcPts val="0"/>
              </a:spcBef>
              <a:spcAft>
                <a:spcPts val="0"/>
              </a:spcAft>
              <a:buClr>
                <a:schemeClr val="dk1"/>
              </a:buClr>
              <a:buSzPts val="1400"/>
              <a:buFont typeface="Trebuchet MS"/>
              <a:buChar char="○"/>
            </a:pPr>
            <a:r>
              <a:rPr lang="en">
                <a:solidFill>
                  <a:schemeClr val="dk1"/>
                </a:solidFill>
                <a:latin typeface="Trebuchet MS"/>
                <a:ea typeface="Trebuchet MS"/>
                <a:cs typeface="Trebuchet MS"/>
                <a:sym typeface="Trebuchet MS"/>
              </a:rPr>
              <a:t>Student placement with employers and services from Financial Empowerment Center.</a:t>
            </a:r>
            <a:endParaRPr>
              <a:latin typeface="Trebuchet MS"/>
              <a:ea typeface="Trebuchet MS"/>
              <a:cs typeface="Trebuchet MS"/>
              <a:sym typeface="Trebuchet MS"/>
            </a:endParaRPr>
          </a:p>
        </p:txBody>
      </p:sp>
      <p:sp>
        <p:nvSpPr>
          <p:cNvPr id="1151" name="Google Shape;1151;p147"/>
          <p:cNvSpPr txBox="1"/>
          <p:nvPr/>
        </p:nvSpPr>
        <p:spPr>
          <a:xfrm>
            <a:off x="238125" y="409575"/>
            <a:ext cx="8515500" cy="557400"/>
          </a:xfrm>
          <a:prstGeom prst="rect">
            <a:avLst/>
          </a:prstGeom>
          <a:noFill/>
          <a:ln>
            <a:noFill/>
          </a:ln>
        </p:spPr>
        <p:txBody>
          <a:bodyPr anchorCtr="0" anchor="t" bIns="91425" lIns="91425" spcFirstLastPara="1" rIns="91425" wrap="square" tIns="91425">
            <a:spAutoFit/>
          </a:bodyPr>
          <a:lstStyle/>
          <a:p>
            <a:pPr indent="0" lvl="0" marL="63500" rtl="0" algn="l">
              <a:lnSpc>
                <a:spcPct val="187916"/>
              </a:lnSpc>
              <a:spcBef>
                <a:spcPts val="0"/>
              </a:spcBef>
              <a:spcAft>
                <a:spcPts val="0"/>
              </a:spcAft>
              <a:buClr>
                <a:schemeClr val="dk1"/>
              </a:buClr>
              <a:buSzPts val="1100"/>
              <a:buFont typeface="Arial"/>
              <a:buNone/>
            </a:pPr>
            <a:r>
              <a:rPr b="1" lang="en" sz="2422">
                <a:solidFill>
                  <a:schemeClr val="accent6"/>
                </a:solidFill>
                <a:latin typeface="Trebuchet MS"/>
                <a:ea typeface="Trebuchet MS"/>
                <a:cs typeface="Trebuchet MS"/>
                <a:sym typeface="Trebuchet MS"/>
              </a:rPr>
              <a:t>Implementation Plans: Partner Services</a:t>
            </a:r>
            <a:endParaRPr sz="1800">
              <a:solidFill>
                <a:schemeClr val="accent6"/>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5" name="Shape 1155"/>
        <p:cNvGrpSpPr/>
        <p:nvPr/>
      </p:nvGrpSpPr>
      <p:grpSpPr>
        <a:xfrm>
          <a:off x="0" y="0"/>
          <a:ext cx="0" cy="0"/>
          <a:chOff x="0" y="0"/>
          <a:chExt cx="0" cy="0"/>
        </a:xfrm>
      </p:grpSpPr>
      <p:sp>
        <p:nvSpPr>
          <p:cNvPr id="1156" name="Google Shape;1156;p14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Trebuchet MS"/>
              <a:buNone/>
            </a:pPr>
            <a:r>
              <a:rPr lang="en" sz="3600">
                <a:solidFill>
                  <a:schemeClr val="accent1"/>
                </a:solidFill>
              </a:rPr>
              <a:t>What Does Partnership Mean to Us?</a:t>
            </a:r>
            <a:endParaRPr b="0" i="0" sz="3600" u="none" cap="none" strike="noStrike">
              <a:solidFill>
                <a:schemeClr val="accent1"/>
              </a:solidFill>
              <a:latin typeface="Trebuchet MS"/>
              <a:ea typeface="Trebuchet MS"/>
              <a:cs typeface="Trebuchet MS"/>
              <a:sym typeface="Trebuchet MS"/>
            </a:endParaRPr>
          </a:p>
        </p:txBody>
      </p:sp>
      <p:sp>
        <p:nvSpPr>
          <p:cNvPr id="1157" name="Google Shape;1157;p148"/>
          <p:cNvSpPr/>
          <p:nvPr/>
        </p:nvSpPr>
        <p:spPr>
          <a:xfrm>
            <a:off x="0" y="0"/>
            <a:ext cx="9144000" cy="1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158" name="Google Shape;1158;p148"/>
          <p:cNvSpPr/>
          <p:nvPr/>
        </p:nvSpPr>
        <p:spPr>
          <a:xfrm>
            <a:off x="0" y="4972050"/>
            <a:ext cx="9144000" cy="1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159" name="Google Shape;1159;p148"/>
          <p:cNvSpPr txBox="1"/>
          <p:nvPr/>
        </p:nvSpPr>
        <p:spPr>
          <a:xfrm>
            <a:off x="4430875" y="2561175"/>
            <a:ext cx="15711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48"/>
          <p:cNvSpPr txBox="1"/>
          <p:nvPr/>
        </p:nvSpPr>
        <p:spPr>
          <a:xfrm>
            <a:off x="1263175" y="3843169"/>
            <a:ext cx="1571100" cy="4869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Trebuchet MS"/>
                <a:ea typeface="Trebuchet MS"/>
                <a:cs typeface="Trebuchet MS"/>
                <a:sym typeface="Trebuchet MS"/>
              </a:rPr>
              <a:t>Exchanging information for mutual benefit</a:t>
            </a:r>
            <a:endParaRPr sz="1100">
              <a:solidFill>
                <a:schemeClr val="lt1"/>
              </a:solidFill>
              <a:latin typeface="Trebuchet MS"/>
              <a:ea typeface="Trebuchet MS"/>
              <a:cs typeface="Trebuchet MS"/>
              <a:sym typeface="Trebuchet MS"/>
            </a:endParaRPr>
          </a:p>
        </p:txBody>
      </p:sp>
      <p:sp>
        <p:nvSpPr>
          <p:cNvPr id="1161" name="Google Shape;1161;p148"/>
          <p:cNvSpPr txBox="1"/>
          <p:nvPr/>
        </p:nvSpPr>
        <p:spPr>
          <a:xfrm>
            <a:off x="4405375" y="3843169"/>
            <a:ext cx="1571100" cy="4869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latin typeface="Trebuchet MS"/>
                <a:ea typeface="Trebuchet MS"/>
                <a:cs typeface="Trebuchet MS"/>
                <a:sym typeface="Trebuchet MS"/>
              </a:rPr>
              <a:t>Exchanging information for mutual benefit</a:t>
            </a:r>
            <a:endParaRPr sz="1100"/>
          </a:p>
        </p:txBody>
      </p:sp>
      <p:sp>
        <p:nvSpPr>
          <p:cNvPr id="1162" name="Google Shape;1162;p148"/>
          <p:cNvSpPr txBox="1"/>
          <p:nvPr/>
        </p:nvSpPr>
        <p:spPr>
          <a:xfrm>
            <a:off x="2834275" y="3843169"/>
            <a:ext cx="1571100" cy="4869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latin typeface="Trebuchet MS"/>
                <a:ea typeface="Trebuchet MS"/>
                <a:cs typeface="Trebuchet MS"/>
                <a:sym typeface="Trebuchet MS"/>
              </a:rPr>
              <a:t>Exchanging information for mutual benefit</a:t>
            </a:r>
            <a:endParaRPr sz="1100">
              <a:latin typeface="Trebuchet MS"/>
              <a:ea typeface="Trebuchet MS"/>
              <a:cs typeface="Trebuchet MS"/>
              <a:sym typeface="Trebuchet MS"/>
            </a:endParaRPr>
          </a:p>
        </p:txBody>
      </p:sp>
      <p:sp>
        <p:nvSpPr>
          <p:cNvPr id="1163" name="Google Shape;1163;p148"/>
          <p:cNvSpPr txBox="1"/>
          <p:nvPr/>
        </p:nvSpPr>
        <p:spPr>
          <a:xfrm>
            <a:off x="5976475" y="3843169"/>
            <a:ext cx="1571100" cy="486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latin typeface="Trebuchet MS"/>
                <a:ea typeface="Trebuchet MS"/>
                <a:cs typeface="Trebuchet MS"/>
                <a:sym typeface="Trebuchet MS"/>
              </a:rPr>
              <a:t>Exchanging information for mutual benefit</a:t>
            </a:r>
            <a:endParaRPr sz="1100"/>
          </a:p>
        </p:txBody>
      </p:sp>
      <p:sp>
        <p:nvSpPr>
          <p:cNvPr id="1164" name="Google Shape;1164;p148"/>
          <p:cNvSpPr txBox="1"/>
          <p:nvPr/>
        </p:nvSpPr>
        <p:spPr>
          <a:xfrm>
            <a:off x="1588900" y="3587756"/>
            <a:ext cx="1044300" cy="1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rebuchet MS"/>
                <a:ea typeface="Trebuchet MS"/>
                <a:cs typeface="Trebuchet MS"/>
                <a:sym typeface="Trebuchet MS"/>
              </a:rPr>
              <a:t>Networking</a:t>
            </a:r>
            <a:endParaRPr b="1" sz="1200">
              <a:latin typeface="Trebuchet MS"/>
              <a:ea typeface="Trebuchet MS"/>
              <a:cs typeface="Trebuchet MS"/>
              <a:sym typeface="Trebuchet MS"/>
            </a:endParaRPr>
          </a:p>
        </p:txBody>
      </p:sp>
      <p:sp>
        <p:nvSpPr>
          <p:cNvPr id="1165" name="Google Shape;1165;p148"/>
          <p:cNvSpPr txBox="1"/>
          <p:nvPr/>
        </p:nvSpPr>
        <p:spPr>
          <a:xfrm>
            <a:off x="2834275" y="3356269"/>
            <a:ext cx="1571100" cy="486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Trebuchet MS"/>
                <a:ea typeface="Trebuchet MS"/>
                <a:cs typeface="Trebuchet MS"/>
                <a:sym typeface="Trebuchet MS"/>
              </a:rPr>
              <a:t>Altering activities/ways of working to achieve a common purpose</a:t>
            </a:r>
            <a:endParaRPr sz="1000">
              <a:solidFill>
                <a:schemeClr val="lt1"/>
              </a:solidFill>
              <a:latin typeface="Trebuchet MS"/>
              <a:ea typeface="Trebuchet MS"/>
              <a:cs typeface="Trebuchet MS"/>
              <a:sym typeface="Trebuchet MS"/>
            </a:endParaRPr>
          </a:p>
        </p:txBody>
      </p:sp>
      <p:sp>
        <p:nvSpPr>
          <p:cNvPr id="1166" name="Google Shape;1166;p148"/>
          <p:cNvSpPr txBox="1"/>
          <p:nvPr/>
        </p:nvSpPr>
        <p:spPr>
          <a:xfrm>
            <a:off x="4405375" y="3356269"/>
            <a:ext cx="1571100" cy="4869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Altering activities/ways of working to achieve a common purpose</a:t>
            </a:r>
            <a:endParaRPr sz="1000">
              <a:latin typeface="Trebuchet MS"/>
              <a:ea typeface="Trebuchet MS"/>
              <a:cs typeface="Trebuchet MS"/>
              <a:sym typeface="Trebuchet MS"/>
            </a:endParaRPr>
          </a:p>
        </p:txBody>
      </p:sp>
      <p:sp>
        <p:nvSpPr>
          <p:cNvPr id="1167" name="Google Shape;1167;p148"/>
          <p:cNvSpPr txBox="1"/>
          <p:nvPr/>
        </p:nvSpPr>
        <p:spPr>
          <a:xfrm>
            <a:off x="5976475" y="3356269"/>
            <a:ext cx="1571100" cy="4869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Trebuchet MS"/>
                <a:ea typeface="Trebuchet MS"/>
                <a:cs typeface="Trebuchet MS"/>
                <a:sym typeface="Trebuchet MS"/>
              </a:rPr>
              <a:t>Altering activities/ways of working to achieve a common purpose</a:t>
            </a:r>
            <a:endParaRPr sz="1000">
              <a:latin typeface="Trebuchet MS"/>
              <a:ea typeface="Trebuchet MS"/>
              <a:cs typeface="Trebuchet MS"/>
              <a:sym typeface="Trebuchet MS"/>
            </a:endParaRPr>
          </a:p>
        </p:txBody>
      </p:sp>
      <p:sp>
        <p:nvSpPr>
          <p:cNvPr id="1168" name="Google Shape;1168;p148"/>
          <p:cNvSpPr txBox="1"/>
          <p:nvPr/>
        </p:nvSpPr>
        <p:spPr>
          <a:xfrm>
            <a:off x="3029425" y="3098747"/>
            <a:ext cx="1180800" cy="1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rebuchet MS"/>
                <a:ea typeface="Trebuchet MS"/>
                <a:cs typeface="Trebuchet MS"/>
                <a:sym typeface="Trebuchet MS"/>
              </a:rPr>
              <a:t>Coordination</a:t>
            </a:r>
            <a:endParaRPr b="1" sz="1200">
              <a:latin typeface="Trebuchet MS"/>
              <a:ea typeface="Trebuchet MS"/>
              <a:cs typeface="Trebuchet MS"/>
              <a:sym typeface="Trebuchet MS"/>
            </a:endParaRPr>
          </a:p>
        </p:txBody>
      </p:sp>
      <p:sp>
        <p:nvSpPr>
          <p:cNvPr id="1169" name="Google Shape;1169;p148"/>
          <p:cNvSpPr txBox="1"/>
          <p:nvPr/>
        </p:nvSpPr>
        <p:spPr>
          <a:xfrm>
            <a:off x="4405375" y="2869369"/>
            <a:ext cx="1571100" cy="4869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Trebuchet MS"/>
                <a:ea typeface="Trebuchet MS"/>
                <a:cs typeface="Trebuchet MS"/>
                <a:sym typeface="Trebuchet MS"/>
              </a:rPr>
              <a:t>Sharing Resources</a:t>
            </a:r>
            <a:endParaRPr sz="1200">
              <a:solidFill>
                <a:schemeClr val="lt1"/>
              </a:solidFill>
              <a:latin typeface="Trebuchet MS"/>
              <a:ea typeface="Trebuchet MS"/>
              <a:cs typeface="Trebuchet MS"/>
              <a:sym typeface="Trebuchet MS"/>
            </a:endParaRPr>
          </a:p>
        </p:txBody>
      </p:sp>
      <p:sp>
        <p:nvSpPr>
          <p:cNvPr id="1170" name="Google Shape;1170;p148"/>
          <p:cNvSpPr txBox="1"/>
          <p:nvPr/>
        </p:nvSpPr>
        <p:spPr>
          <a:xfrm>
            <a:off x="5976475" y="2389331"/>
            <a:ext cx="1571100" cy="486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Trebuchet MS"/>
                <a:ea typeface="Trebuchet MS"/>
                <a:cs typeface="Trebuchet MS"/>
                <a:sym typeface="Trebuchet MS"/>
              </a:rPr>
              <a:t>Enhancing each other’s capacity for mutual benefit</a:t>
            </a:r>
            <a:endParaRPr sz="1200">
              <a:solidFill>
                <a:schemeClr val="lt1"/>
              </a:solidFill>
              <a:latin typeface="Trebuchet MS"/>
              <a:ea typeface="Trebuchet MS"/>
              <a:cs typeface="Trebuchet MS"/>
              <a:sym typeface="Trebuchet MS"/>
            </a:endParaRPr>
          </a:p>
        </p:txBody>
      </p:sp>
      <p:sp>
        <p:nvSpPr>
          <p:cNvPr id="1171" name="Google Shape;1171;p148"/>
          <p:cNvSpPr txBox="1"/>
          <p:nvPr/>
        </p:nvSpPr>
        <p:spPr>
          <a:xfrm>
            <a:off x="5976475" y="2869369"/>
            <a:ext cx="1571100" cy="4869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Trebuchet MS"/>
                <a:ea typeface="Trebuchet MS"/>
                <a:cs typeface="Trebuchet MS"/>
                <a:sym typeface="Trebuchet MS"/>
              </a:rPr>
              <a:t>Sharing Resources</a:t>
            </a:r>
            <a:endParaRPr sz="1200">
              <a:latin typeface="Trebuchet MS"/>
              <a:ea typeface="Trebuchet MS"/>
              <a:cs typeface="Trebuchet MS"/>
              <a:sym typeface="Trebuchet MS"/>
            </a:endParaRPr>
          </a:p>
        </p:txBody>
      </p:sp>
      <p:sp>
        <p:nvSpPr>
          <p:cNvPr id="1172" name="Google Shape;1172;p148"/>
          <p:cNvSpPr txBox="1"/>
          <p:nvPr/>
        </p:nvSpPr>
        <p:spPr>
          <a:xfrm>
            <a:off x="4600525" y="2606259"/>
            <a:ext cx="1180800" cy="1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rebuchet MS"/>
                <a:ea typeface="Trebuchet MS"/>
                <a:cs typeface="Trebuchet MS"/>
                <a:sym typeface="Trebuchet MS"/>
              </a:rPr>
              <a:t>Cooperation</a:t>
            </a:r>
            <a:endParaRPr b="1" sz="1200">
              <a:latin typeface="Trebuchet MS"/>
              <a:ea typeface="Trebuchet MS"/>
              <a:cs typeface="Trebuchet MS"/>
              <a:sym typeface="Trebuchet MS"/>
            </a:endParaRPr>
          </a:p>
        </p:txBody>
      </p:sp>
      <p:sp>
        <p:nvSpPr>
          <p:cNvPr id="1173" name="Google Shape;1173;p148"/>
          <p:cNvSpPr txBox="1"/>
          <p:nvPr/>
        </p:nvSpPr>
        <p:spPr>
          <a:xfrm>
            <a:off x="6171625" y="2095444"/>
            <a:ext cx="1180800" cy="1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rebuchet MS"/>
                <a:ea typeface="Trebuchet MS"/>
                <a:cs typeface="Trebuchet MS"/>
                <a:sym typeface="Trebuchet MS"/>
              </a:rPr>
              <a:t>Collaboration</a:t>
            </a:r>
            <a:endParaRPr b="1" sz="1200">
              <a:latin typeface="Trebuchet MS"/>
              <a:ea typeface="Trebuchet MS"/>
              <a:cs typeface="Trebuchet MS"/>
              <a:sym typeface="Trebuchet MS"/>
            </a:endParaRPr>
          </a:p>
        </p:txBody>
      </p:sp>
      <p:sp>
        <p:nvSpPr>
          <p:cNvPr id="1174" name="Google Shape;1174;p148"/>
          <p:cNvSpPr txBox="1"/>
          <p:nvPr/>
        </p:nvSpPr>
        <p:spPr>
          <a:xfrm>
            <a:off x="1147700" y="1255149"/>
            <a:ext cx="2907000" cy="16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chemeClr val="dk1"/>
                </a:solidFill>
                <a:latin typeface="Trebuchet MS"/>
                <a:ea typeface="Trebuchet MS"/>
                <a:cs typeface="Trebuchet MS"/>
                <a:sym typeface="Trebuchet MS"/>
              </a:rPr>
              <a:t>GEAR UP Iowa works with over 40 partners and various levels of commitment.</a:t>
            </a:r>
            <a:endParaRPr/>
          </a:p>
        </p:txBody>
      </p:sp>
      <p:sp>
        <p:nvSpPr>
          <p:cNvPr id="1175" name="Google Shape;1175;p148"/>
          <p:cNvSpPr txBox="1"/>
          <p:nvPr/>
        </p:nvSpPr>
        <p:spPr>
          <a:xfrm>
            <a:off x="3377250" y="4409719"/>
            <a:ext cx="2191800" cy="12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(Himmelman, 1996)</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22"/>
          <p:cNvSpPr txBox="1"/>
          <p:nvPr>
            <p:ph type="title"/>
          </p:nvPr>
        </p:nvSpPr>
        <p:spPr>
          <a:xfrm>
            <a:off x="628650" y="1925363"/>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GEAR UP Iowa</a:t>
            </a:r>
            <a:endParaRPr/>
          </a:p>
          <a:p>
            <a:pPr indent="0" lvl="0" marL="0" rtl="0" algn="ctr">
              <a:spcBef>
                <a:spcPts val="0"/>
              </a:spcBef>
              <a:spcAft>
                <a:spcPts val="0"/>
              </a:spcAft>
              <a:buNone/>
            </a:pPr>
            <a:r>
              <a:rPr lang="en"/>
              <a:t>Program Services, Implementation and Impact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14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Trebuchet MS"/>
              <a:buNone/>
            </a:pPr>
            <a:r>
              <a:rPr lang="en" sz="3600">
                <a:solidFill>
                  <a:schemeClr val="accent1"/>
                </a:solidFill>
              </a:rPr>
              <a:t>Ways to Partner with GEAR UP Iowa </a:t>
            </a:r>
            <a:endParaRPr b="0" i="0" sz="3600" u="none" cap="none" strike="noStrike">
              <a:solidFill>
                <a:schemeClr val="accent1"/>
              </a:solidFill>
              <a:latin typeface="Trebuchet MS"/>
              <a:ea typeface="Trebuchet MS"/>
              <a:cs typeface="Trebuchet MS"/>
              <a:sym typeface="Trebuchet MS"/>
            </a:endParaRPr>
          </a:p>
        </p:txBody>
      </p:sp>
      <p:sp>
        <p:nvSpPr>
          <p:cNvPr id="1181" name="Google Shape;1181;p149"/>
          <p:cNvSpPr txBox="1"/>
          <p:nvPr>
            <p:ph idx="1" type="body"/>
          </p:nvPr>
        </p:nvSpPr>
        <p:spPr>
          <a:xfrm>
            <a:off x="371475" y="994406"/>
            <a:ext cx="8486700" cy="39282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SzPts val="1500"/>
              <a:buChar char="➔"/>
            </a:pPr>
            <a:r>
              <a:rPr lang="en" sz="1500"/>
              <a:t>Participate in the local CARTeam</a:t>
            </a:r>
            <a:endParaRPr sz="1500"/>
          </a:p>
          <a:p>
            <a:pPr indent="-323850" lvl="0" marL="457200" rtl="0" algn="l">
              <a:lnSpc>
                <a:spcPct val="115000"/>
              </a:lnSpc>
              <a:spcBef>
                <a:spcPts val="0"/>
              </a:spcBef>
              <a:spcAft>
                <a:spcPts val="0"/>
              </a:spcAft>
              <a:buSzPts val="1500"/>
              <a:buChar char="➔"/>
            </a:pPr>
            <a:r>
              <a:rPr lang="en" sz="1500"/>
              <a:t>Ask your organization to contribute to the GEAR UP Iowa scholarship fund or create a new scholarship on behalf of your company</a:t>
            </a:r>
            <a:endParaRPr sz="1500"/>
          </a:p>
          <a:p>
            <a:pPr indent="-323850" lvl="0" marL="457200" rtl="0" algn="l">
              <a:lnSpc>
                <a:spcPct val="115000"/>
              </a:lnSpc>
              <a:spcBef>
                <a:spcPts val="0"/>
              </a:spcBef>
              <a:spcAft>
                <a:spcPts val="0"/>
              </a:spcAft>
              <a:buSzPts val="1500"/>
              <a:buChar char="➔"/>
            </a:pPr>
            <a:r>
              <a:rPr lang="en" sz="1500"/>
              <a:t>Volunteer at a GEAR UP event such as a family night, financial workshop, or tax prep workshop</a:t>
            </a:r>
            <a:endParaRPr sz="1500"/>
          </a:p>
          <a:p>
            <a:pPr indent="-323850" lvl="0" marL="457200" rtl="0" algn="l">
              <a:lnSpc>
                <a:spcPct val="115000"/>
              </a:lnSpc>
              <a:spcBef>
                <a:spcPts val="0"/>
              </a:spcBef>
              <a:spcAft>
                <a:spcPts val="0"/>
              </a:spcAft>
              <a:buSzPts val="1500"/>
              <a:buChar char="➔"/>
            </a:pPr>
            <a:r>
              <a:rPr lang="en" sz="1500"/>
              <a:t>Donate school supplies to a GEAR UP school </a:t>
            </a:r>
            <a:endParaRPr sz="1500"/>
          </a:p>
          <a:p>
            <a:pPr indent="-323850" lvl="0" marL="457200" rtl="0" algn="l">
              <a:lnSpc>
                <a:spcPct val="115000"/>
              </a:lnSpc>
              <a:spcBef>
                <a:spcPts val="0"/>
              </a:spcBef>
              <a:spcAft>
                <a:spcPts val="0"/>
              </a:spcAft>
              <a:buSzPts val="1500"/>
              <a:buChar char="➔"/>
            </a:pPr>
            <a:r>
              <a:rPr lang="en" sz="1500"/>
              <a:t>Host a group of students for job shadowing</a:t>
            </a:r>
            <a:endParaRPr sz="1500"/>
          </a:p>
          <a:p>
            <a:pPr indent="-323850" lvl="0" marL="457200" rtl="0" algn="l">
              <a:lnSpc>
                <a:spcPct val="115000"/>
              </a:lnSpc>
              <a:spcBef>
                <a:spcPts val="0"/>
              </a:spcBef>
              <a:spcAft>
                <a:spcPts val="0"/>
              </a:spcAft>
              <a:buSzPts val="1500"/>
              <a:buChar char="➔"/>
            </a:pPr>
            <a:r>
              <a:rPr lang="en" sz="1500"/>
              <a:t>Participate in a college or career fair</a:t>
            </a:r>
            <a:endParaRPr sz="1500"/>
          </a:p>
          <a:p>
            <a:pPr indent="-323850" lvl="0" marL="457200" rtl="0" algn="l">
              <a:lnSpc>
                <a:spcPct val="115000"/>
              </a:lnSpc>
              <a:spcBef>
                <a:spcPts val="0"/>
              </a:spcBef>
              <a:spcAft>
                <a:spcPts val="0"/>
              </a:spcAft>
              <a:buSzPts val="1500"/>
              <a:buChar char="➔"/>
            </a:pPr>
            <a:r>
              <a:rPr lang="en" sz="1500"/>
              <a:t>Become a mentor to a GEAR UP student</a:t>
            </a:r>
            <a:endParaRPr sz="1500"/>
          </a:p>
          <a:p>
            <a:pPr indent="-323850" lvl="0" marL="457200" rtl="0" algn="l">
              <a:lnSpc>
                <a:spcPct val="115000"/>
              </a:lnSpc>
              <a:spcBef>
                <a:spcPts val="0"/>
              </a:spcBef>
              <a:spcAft>
                <a:spcPts val="0"/>
              </a:spcAft>
              <a:buSzPts val="1500"/>
              <a:buChar char="➔"/>
            </a:pPr>
            <a:r>
              <a:rPr lang="en" sz="1500"/>
              <a:t>Sponsor a GEAR UP Iowa event such as the statewide conference, or a college or career fair at a school</a:t>
            </a:r>
            <a:endParaRPr sz="1500"/>
          </a:p>
          <a:p>
            <a:pPr indent="-323850" lvl="0" marL="457200" rtl="0" algn="l">
              <a:lnSpc>
                <a:spcPct val="115000"/>
              </a:lnSpc>
              <a:spcBef>
                <a:spcPts val="0"/>
              </a:spcBef>
              <a:spcAft>
                <a:spcPts val="0"/>
              </a:spcAft>
              <a:buSzPts val="1500"/>
              <a:buChar char="➔"/>
            </a:pPr>
            <a:r>
              <a:rPr lang="en" sz="1500"/>
              <a:t>Donate cash or gift cards for GEAR UP Iowa schools to use toward events</a:t>
            </a:r>
            <a:endParaRPr sz="1500"/>
          </a:p>
          <a:p>
            <a:pPr indent="-323850" lvl="0" marL="457200" rtl="0" algn="l">
              <a:lnSpc>
                <a:spcPct val="115000"/>
              </a:lnSpc>
              <a:spcBef>
                <a:spcPts val="0"/>
              </a:spcBef>
              <a:spcAft>
                <a:spcPts val="0"/>
              </a:spcAft>
              <a:buSzPts val="1500"/>
              <a:buChar char="➔"/>
            </a:pPr>
            <a:r>
              <a:rPr lang="en" sz="1500"/>
              <a:t>Sponsor a GEAR UP Iowa student to attend the National Youth Leadership Summit</a:t>
            </a:r>
            <a:endParaRPr sz="1500"/>
          </a:p>
          <a:p>
            <a:pPr indent="-139700" lvl="0" marL="342900" marR="0" rtl="0" algn="l">
              <a:spcBef>
                <a:spcPts val="0"/>
              </a:spcBef>
              <a:spcAft>
                <a:spcPts val="0"/>
              </a:spcAft>
              <a:buClr>
                <a:schemeClr val="dk1"/>
              </a:buClr>
              <a:buSzPts val="3200"/>
              <a:buFont typeface="Arial"/>
              <a:buNone/>
            </a:pPr>
            <a:r>
              <a:t/>
            </a:r>
            <a:endParaRPr sz="1900"/>
          </a:p>
        </p:txBody>
      </p:sp>
      <p:sp>
        <p:nvSpPr>
          <p:cNvPr id="1182" name="Google Shape;1182;p149"/>
          <p:cNvSpPr/>
          <p:nvPr/>
        </p:nvSpPr>
        <p:spPr>
          <a:xfrm>
            <a:off x="0" y="0"/>
            <a:ext cx="9144000" cy="1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183" name="Google Shape;1183;p149"/>
          <p:cNvSpPr/>
          <p:nvPr/>
        </p:nvSpPr>
        <p:spPr>
          <a:xfrm>
            <a:off x="0" y="4972050"/>
            <a:ext cx="9144000" cy="1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50"/>
          <p:cNvSpPr txBox="1"/>
          <p:nvPr>
            <p:ph type="title"/>
          </p:nvPr>
        </p:nvSpPr>
        <p:spPr>
          <a:xfrm>
            <a:off x="628650" y="1925363"/>
            <a:ext cx="7886700" cy="994200"/>
          </a:xfrm>
          <a:prstGeom prst="rect">
            <a:avLst/>
          </a:prstGeom>
        </p:spPr>
        <p:txBody>
          <a:bodyPr anchorCtr="0" anchor="ctr" bIns="34275" lIns="68575" spcFirstLastPara="1" rIns="68575" wrap="square" tIns="34275">
            <a:noAutofit/>
          </a:bodyPr>
          <a:lstStyle/>
          <a:p>
            <a:pPr indent="0" lvl="0" marL="457200" rtl="0" algn="ctr">
              <a:lnSpc>
                <a:spcPct val="100000"/>
              </a:lnSpc>
              <a:spcBef>
                <a:spcPts val="0"/>
              </a:spcBef>
              <a:spcAft>
                <a:spcPts val="0"/>
              </a:spcAft>
              <a:buNone/>
            </a:pPr>
            <a:r>
              <a:rPr b="0" lang="en" sz="2800"/>
              <a:t>Thank you for your time! </a:t>
            </a:r>
            <a:endParaRPr sz="4700"/>
          </a:p>
        </p:txBody>
      </p:sp>
      <p:pic>
        <p:nvPicPr>
          <p:cNvPr id="1189" name="Google Shape;1189;p150"/>
          <p:cNvPicPr preferRelativeResize="0"/>
          <p:nvPr/>
        </p:nvPicPr>
        <p:blipFill>
          <a:blip r:embed="rId3">
            <a:alphaModFix/>
          </a:blip>
          <a:stretch>
            <a:fillRect/>
          </a:stretch>
        </p:blipFill>
        <p:spPr>
          <a:xfrm>
            <a:off x="3238500" y="3035300"/>
            <a:ext cx="2926600" cy="180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44" name="Shape 844"/>
        <p:cNvGrpSpPr/>
        <p:nvPr/>
      </p:nvGrpSpPr>
      <p:grpSpPr>
        <a:xfrm>
          <a:off x="0" y="0"/>
          <a:ext cx="0" cy="0"/>
          <a:chOff x="0" y="0"/>
          <a:chExt cx="0" cy="0"/>
        </a:xfrm>
      </p:grpSpPr>
      <p:sp>
        <p:nvSpPr>
          <p:cNvPr id="845" name="Google Shape;845;p123"/>
          <p:cNvSpPr txBox="1"/>
          <p:nvPr/>
        </p:nvSpPr>
        <p:spPr>
          <a:xfrm>
            <a:off x="222375" y="229325"/>
            <a:ext cx="4854300" cy="61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chemeClr val="accent5"/>
                </a:solidFill>
                <a:latin typeface="Trebuchet MS"/>
                <a:ea typeface="Trebuchet MS"/>
                <a:cs typeface="Trebuchet MS"/>
                <a:sym typeface="Trebuchet MS"/>
              </a:rPr>
              <a:t>What is GEAR UP?</a:t>
            </a:r>
            <a:endParaRPr sz="3000">
              <a:solidFill>
                <a:schemeClr val="accent5"/>
              </a:solidFill>
              <a:latin typeface="Trebuchet MS"/>
              <a:ea typeface="Trebuchet MS"/>
              <a:cs typeface="Trebuchet MS"/>
              <a:sym typeface="Trebuchet MS"/>
            </a:endParaRPr>
          </a:p>
        </p:txBody>
      </p:sp>
      <p:sp>
        <p:nvSpPr>
          <p:cNvPr id="846" name="Google Shape;846;p123"/>
          <p:cNvSpPr txBox="1"/>
          <p:nvPr/>
        </p:nvSpPr>
        <p:spPr>
          <a:xfrm>
            <a:off x="591325" y="1059950"/>
            <a:ext cx="7776600" cy="1716600"/>
          </a:xfrm>
          <a:prstGeom prst="rect">
            <a:avLst/>
          </a:prstGeom>
          <a:noFill/>
          <a:ln>
            <a:noFill/>
          </a:ln>
        </p:spPr>
        <p:txBody>
          <a:bodyPr anchorCtr="0" anchor="t" bIns="91425" lIns="91425" spcFirstLastPara="1" rIns="91425" wrap="square" tIns="91425">
            <a:spAutoFit/>
          </a:bodyPr>
          <a:lstStyle/>
          <a:p>
            <a:pPr indent="0" lvl="0" marL="0" rtl="0" algn="l">
              <a:spcBef>
                <a:spcPts val="655"/>
              </a:spcBef>
              <a:spcAft>
                <a:spcPts val="0"/>
              </a:spcAft>
              <a:buNone/>
            </a:pPr>
            <a:r>
              <a:rPr lang="en" sz="1500">
                <a:solidFill>
                  <a:srgbClr val="5E5E5E"/>
                </a:solidFill>
                <a:latin typeface="Trebuchet MS"/>
                <a:ea typeface="Trebuchet MS"/>
                <a:cs typeface="Trebuchet MS"/>
                <a:sym typeface="Trebuchet MS"/>
              </a:rPr>
              <a:t>Gaining Early Awareness and Readiness for Undergraduate Programs (GEAR UP) </a:t>
            </a:r>
            <a:br>
              <a:rPr lang="en" sz="1500">
                <a:solidFill>
                  <a:srgbClr val="5E5E5E"/>
                </a:solidFill>
                <a:latin typeface="Trebuchet MS"/>
                <a:ea typeface="Trebuchet MS"/>
                <a:cs typeface="Trebuchet MS"/>
                <a:sym typeface="Trebuchet MS"/>
              </a:rPr>
            </a:br>
            <a:r>
              <a:rPr lang="en" sz="1500">
                <a:solidFill>
                  <a:srgbClr val="5E5E5E"/>
                </a:solidFill>
                <a:latin typeface="Trebuchet MS"/>
                <a:ea typeface="Trebuchet MS"/>
                <a:cs typeface="Trebuchet MS"/>
                <a:sym typeface="Trebuchet MS"/>
              </a:rPr>
              <a:t>is a grant program funded by the U.S. Dept. of Ed to support low-income, underserved students. </a:t>
            </a:r>
            <a:r>
              <a:rPr lang="en">
                <a:solidFill>
                  <a:srgbClr val="5E5E5E"/>
                </a:solidFill>
                <a:latin typeface="Trebuchet MS"/>
                <a:ea typeface="Trebuchet MS"/>
                <a:cs typeface="Trebuchet MS"/>
                <a:sym typeface="Trebuchet MS"/>
              </a:rPr>
              <a:t>State GEAR UP grants are seven-year grants that focus upon increasing: </a:t>
            </a:r>
            <a:endParaRPr>
              <a:solidFill>
                <a:srgbClr val="5E5E5E"/>
              </a:solidFill>
              <a:latin typeface="Trebuchet MS"/>
              <a:ea typeface="Trebuchet MS"/>
              <a:cs typeface="Trebuchet MS"/>
              <a:sym typeface="Trebuchet MS"/>
            </a:endParaRPr>
          </a:p>
          <a:p>
            <a:pPr indent="-317500" lvl="0" marL="857250" rtl="0" algn="l">
              <a:lnSpc>
                <a:spcPct val="115000"/>
              </a:lnSpc>
              <a:spcBef>
                <a:spcPts val="1000"/>
              </a:spcBef>
              <a:spcAft>
                <a:spcPts val="0"/>
              </a:spcAft>
              <a:buClr>
                <a:srgbClr val="5E5E5E"/>
              </a:buClr>
              <a:buSzPts val="1400"/>
              <a:buFont typeface="Trebuchet MS"/>
              <a:buChar char="●"/>
            </a:pPr>
            <a:r>
              <a:rPr lang="en">
                <a:solidFill>
                  <a:srgbClr val="5E5E5E"/>
                </a:solidFill>
                <a:latin typeface="Trebuchet MS"/>
                <a:ea typeface="Trebuchet MS"/>
                <a:cs typeface="Trebuchet MS"/>
                <a:sym typeface="Trebuchet MS"/>
              </a:rPr>
              <a:t>Academic performance and preparation for postsecondary </a:t>
            </a:r>
            <a:endParaRPr>
              <a:solidFill>
                <a:srgbClr val="5E5E5E"/>
              </a:solidFill>
              <a:latin typeface="Trebuchet MS"/>
              <a:ea typeface="Trebuchet MS"/>
              <a:cs typeface="Trebuchet MS"/>
              <a:sym typeface="Trebuchet MS"/>
            </a:endParaRPr>
          </a:p>
          <a:p>
            <a:pPr indent="-317500" lvl="0" marL="857250" rtl="0" algn="l">
              <a:lnSpc>
                <a:spcPct val="115000"/>
              </a:lnSpc>
              <a:spcBef>
                <a:spcPts val="0"/>
              </a:spcBef>
              <a:spcAft>
                <a:spcPts val="0"/>
              </a:spcAft>
              <a:buClr>
                <a:srgbClr val="5E5E5E"/>
              </a:buClr>
              <a:buSzPts val="1400"/>
              <a:buFont typeface="Trebuchet MS"/>
              <a:buChar char="●"/>
            </a:pPr>
            <a:r>
              <a:rPr lang="en">
                <a:solidFill>
                  <a:srgbClr val="5E5E5E"/>
                </a:solidFill>
                <a:latin typeface="Trebuchet MS"/>
                <a:ea typeface="Trebuchet MS"/>
                <a:cs typeface="Trebuchet MS"/>
                <a:sym typeface="Trebuchet MS"/>
              </a:rPr>
              <a:t>High school graduation and enrollment in postsecondary </a:t>
            </a:r>
            <a:endParaRPr>
              <a:solidFill>
                <a:srgbClr val="5E5E5E"/>
              </a:solidFill>
              <a:latin typeface="Trebuchet MS"/>
              <a:ea typeface="Trebuchet MS"/>
              <a:cs typeface="Trebuchet MS"/>
              <a:sym typeface="Trebuchet MS"/>
            </a:endParaRPr>
          </a:p>
          <a:p>
            <a:pPr indent="-317500" lvl="0" marL="857250" rtl="0" algn="l">
              <a:lnSpc>
                <a:spcPct val="115000"/>
              </a:lnSpc>
              <a:spcBef>
                <a:spcPts val="0"/>
              </a:spcBef>
              <a:spcAft>
                <a:spcPts val="0"/>
              </a:spcAft>
              <a:buClr>
                <a:srgbClr val="5E5E5E"/>
              </a:buClr>
              <a:buSzPts val="1400"/>
              <a:buFont typeface="Trebuchet MS"/>
              <a:buChar char="●"/>
            </a:pPr>
            <a:r>
              <a:rPr lang="en">
                <a:solidFill>
                  <a:srgbClr val="5E5E5E"/>
                </a:solidFill>
                <a:latin typeface="Trebuchet MS"/>
                <a:ea typeface="Trebuchet MS"/>
                <a:cs typeface="Trebuchet MS"/>
                <a:sym typeface="Trebuchet MS"/>
              </a:rPr>
              <a:t>Student and family knowledge of postsecondary options, preparation, and financing </a:t>
            </a:r>
            <a:endParaRPr sz="1300"/>
          </a:p>
        </p:txBody>
      </p:sp>
      <p:graphicFrame>
        <p:nvGraphicFramePr>
          <p:cNvPr id="847" name="Google Shape;847;p123"/>
          <p:cNvGraphicFramePr/>
          <p:nvPr/>
        </p:nvGraphicFramePr>
        <p:xfrm>
          <a:off x="307150" y="2988575"/>
          <a:ext cx="3000000" cy="3000000"/>
        </p:xfrm>
        <a:graphic>
          <a:graphicData uri="http://schemas.openxmlformats.org/drawingml/2006/table">
            <a:tbl>
              <a:tblPr>
                <a:noFill/>
                <a:tableStyleId>{1850CDA5-EFC6-4118-A32B-47186074D91A}</a:tableStyleId>
              </a:tblPr>
              <a:tblGrid>
                <a:gridCol w="1432500"/>
                <a:gridCol w="943650"/>
                <a:gridCol w="771325"/>
                <a:gridCol w="1035625"/>
                <a:gridCol w="1584150"/>
                <a:gridCol w="1340800"/>
                <a:gridCol w="1421625"/>
              </a:tblGrid>
              <a:tr h="456925">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Grant</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Years</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Partner Districts</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7th Grade Cohort</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Total 7-12 Served</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1st Year College Students</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Trebuchet MS"/>
                          <a:ea typeface="Trebuchet MS"/>
                          <a:cs typeface="Trebuchet MS"/>
                          <a:sym typeface="Trebuchet MS"/>
                        </a:rPr>
                        <a:t>Partner Colleges</a:t>
                      </a:r>
                      <a:endParaRPr b="1" sz="1200" u="none" cap="none" strike="noStrike">
                        <a:latin typeface="Trebuchet MS"/>
                        <a:ea typeface="Trebuchet MS"/>
                        <a:cs typeface="Trebuchet MS"/>
                        <a:sym typeface="Trebuchet MS"/>
                      </a:endParaRPr>
                    </a:p>
                  </a:txBody>
                  <a:tcPr marT="91425" marB="91425" marR="91425" marL="91425">
                    <a:solidFill>
                      <a:srgbClr val="CCCCCC"/>
                    </a:solidFill>
                  </a:tcPr>
                </a:tc>
              </a:tr>
              <a:tr h="5486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GEAR UP Iowa 1.0</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2008-2014</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17</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5,385</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7,003</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r>
              <a:tr h="5486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GEAR UP Iowa 2.0</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2014-2021</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6,300</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9,455</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200" u="none" cap="none" strike="noStrike">
                          <a:solidFill>
                            <a:srgbClr val="000000"/>
                          </a:solidFill>
                          <a:latin typeface="Trebuchet MS"/>
                          <a:ea typeface="Trebuchet MS"/>
                          <a:cs typeface="Trebuchet MS"/>
                          <a:sym typeface="Trebuchet MS"/>
                        </a:rPr>
                        <a:t>3,463</a:t>
                      </a:r>
                      <a:endParaRPr sz="1200" u="none" cap="none" strike="noStrike">
                        <a:latin typeface="Trebuchet MS"/>
                        <a:ea typeface="Trebuchet MS"/>
                        <a:cs typeface="Trebuchet MS"/>
                        <a:sym typeface="Trebuchet MS"/>
                      </a:endParaRPr>
                    </a:p>
                  </a:txBody>
                  <a:tcPr marT="91425" marB="91425" marR="91425" marL="91425">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solidFill>
                            <a:srgbClr val="000000"/>
                          </a:solidFill>
                          <a:latin typeface="Trebuchet MS"/>
                          <a:ea typeface="Trebuchet MS"/>
                          <a:cs typeface="Trebuchet MS"/>
                          <a:sym typeface="Trebuchet MS"/>
                        </a:rPr>
                        <a:t>9</a:t>
                      </a:r>
                      <a:endParaRPr sz="1200" u="none" cap="none" strike="noStrike">
                        <a:solidFill>
                          <a:srgbClr val="000000"/>
                        </a:solidFill>
                        <a:latin typeface="Trebuchet MS"/>
                        <a:ea typeface="Trebuchet MS"/>
                        <a:cs typeface="Trebuchet MS"/>
                        <a:sym typeface="Trebuchet MS"/>
                      </a:endParaRPr>
                    </a:p>
                  </a:txBody>
                  <a:tcPr marT="91425" marB="91425" marR="91425" marL="91425">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pSp>
        <p:nvGrpSpPr>
          <p:cNvPr id="852" name="Google Shape;852;p124"/>
          <p:cNvGrpSpPr/>
          <p:nvPr/>
        </p:nvGrpSpPr>
        <p:grpSpPr>
          <a:xfrm>
            <a:off x="3298353" y="1300503"/>
            <a:ext cx="3719671" cy="3135433"/>
            <a:chOff x="4192863" y="1002150"/>
            <a:chExt cx="3679200" cy="3139200"/>
          </a:xfrm>
        </p:grpSpPr>
        <p:sp>
          <p:nvSpPr>
            <p:cNvPr id="853" name="Google Shape;853;p124"/>
            <p:cNvSpPr/>
            <p:nvPr/>
          </p:nvSpPr>
          <p:spPr>
            <a:xfrm>
              <a:off x="4192863" y="1002150"/>
              <a:ext cx="3679200" cy="3139200"/>
            </a:xfrm>
            <a:prstGeom prst="round2DiagRect">
              <a:avLst>
                <a:gd fmla="val 0" name="adj1"/>
                <a:gd fmla="val 17764" name="adj2"/>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24"/>
            <p:cNvSpPr txBox="1"/>
            <p:nvPr/>
          </p:nvSpPr>
          <p:spPr>
            <a:xfrm>
              <a:off x="5473720" y="1148423"/>
              <a:ext cx="2021400" cy="603600"/>
            </a:xfrm>
            <a:prstGeom prst="rect">
              <a:avLst/>
            </a:prstGeom>
            <a:solidFill>
              <a:schemeClr val="l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u="none" cap="none" strike="noStrike">
                  <a:solidFill>
                    <a:schemeClr val="dk2"/>
                  </a:solidFill>
                  <a:latin typeface="Trebuchet MS"/>
                  <a:ea typeface="Trebuchet MS"/>
                  <a:cs typeface="Trebuchet MS"/>
                  <a:sym typeface="Trebuchet MS"/>
                </a:rPr>
                <a:t>Highlights</a:t>
              </a:r>
              <a:endParaRPr i="0" u="none" cap="none" strike="noStrike">
                <a:solidFill>
                  <a:schemeClr val="dk2"/>
                </a:solidFill>
                <a:latin typeface="Trebuchet MS"/>
                <a:ea typeface="Trebuchet MS"/>
                <a:cs typeface="Trebuchet MS"/>
                <a:sym typeface="Trebuchet MS"/>
              </a:endParaRPr>
            </a:p>
          </p:txBody>
        </p:sp>
        <p:sp>
          <p:nvSpPr>
            <p:cNvPr id="855" name="Google Shape;855;p124"/>
            <p:cNvSpPr txBox="1"/>
            <p:nvPr/>
          </p:nvSpPr>
          <p:spPr>
            <a:xfrm>
              <a:off x="5268075" y="1530418"/>
              <a:ext cx="2521500" cy="2082600"/>
            </a:xfrm>
            <a:prstGeom prst="rect">
              <a:avLst/>
            </a:prstGeom>
            <a:solidFill>
              <a:schemeClr val="lt2"/>
            </a:solidFill>
            <a:ln>
              <a:noFill/>
            </a:ln>
          </p:spPr>
          <p:txBody>
            <a:bodyPr anchorCtr="0" anchor="t" bIns="91425" lIns="91425" spcFirstLastPara="1" rIns="91425" wrap="square" tIns="91425">
              <a:noAutofit/>
            </a:bodyPr>
            <a:lstStyle/>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22% increase in ACT, 100 more meeting admission scores</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More likely to be on-track to graduate, higher GPA</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Increase in math and reading proficiency</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Increased attendance and expectations</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20% increase in FAFSA</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3-4% increase in enrollment</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50% reduction in enrollment gap</a:t>
              </a:r>
              <a:endParaRPr i="0" sz="900" u="none" cap="none" strike="noStrike">
                <a:solidFill>
                  <a:srgbClr val="2F2F2F"/>
                </a:solidFill>
                <a:latin typeface="Trebuchet MS"/>
                <a:ea typeface="Trebuchet MS"/>
                <a:cs typeface="Trebuchet MS"/>
                <a:sym typeface="Trebuchet MS"/>
              </a:endParaRPr>
            </a:p>
            <a:p>
              <a:pPr indent="-184150" lvl="0" marL="177800" marR="0" rtl="0" algn="l">
                <a:lnSpc>
                  <a:spcPct val="115000"/>
                </a:lnSpc>
                <a:spcBef>
                  <a:spcPts val="800"/>
                </a:spcBef>
                <a:spcAft>
                  <a:spcPts val="0"/>
                </a:spcAft>
                <a:buClr>
                  <a:srgbClr val="2F2F2F"/>
                </a:buClr>
                <a:buSzPts val="900"/>
                <a:buFont typeface="Trebuchet MS"/>
                <a:buChar char="●"/>
              </a:pPr>
              <a:r>
                <a:rPr i="0" lang="en" sz="900" u="none" cap="none" strike="noStrike">
                  <a:solidFill>
                    <a:srgbClr val="2F2F2F"/>
                  </a:solidFill>
                  <a:latin typeface="Trebuchet MS"/>
                  <a:ea typeface="Trebuchet MS"/>
                  <a:cs typeface="Trebuchet MS"/>
                  <a:sym typeface="Trebuchet MS"/>
                </a:rPr>
                <a:t>Just as likely to persist</a:t>
              </a:r>
              <a:endParaRPr i="0" sz="900" u="none" cap="none" strike="noStrike">
                <a:solidFill>
                  <a:srgbClr val="2F2F2F"/>
                </a:solidFill>
                <a:latin typeface="Trebuchet MS"/>
                <a:ea typeface="Trebuchet MS"/>
                <a:cs typeface="Trebuchet MS"/>
                <a:sym typeface="Trebuchet MS"/>
              </a:endParaRPr>
            </a:p>
          </p:txBody>
        </p:sp>
      </p:grpSp>
      <p:grpSp>
        <p:nvGrpSpPr>
          <p:cNvPr id="856" name="Google Shape;856;p124"/>
          <p:cNvGrpSpPr/>
          <p:nvPr/>
        </p:nvGrpSpPr>
        <p:grpSpPr>
          <a:xfrm>
            <a:off x="2321945" y="1296403"/>
            <a:ext cx="1944600" cy="1569600"/>
            <a:chOff x="3216519" y="1002150"/>
            <a:chExt cx="1944600" cy="1569600"/>
          </a:xfrm>
        </p:grpSpPr>
        <p:sp>
          <p:nvSpPr>
            <p:cNvPr id="857" name="Google Shape;857;p124"/>
            <p:cNvSpPr/>
            <p:nvPr/>
          </p:nvSpPr>
          <p:spPr>
            <a:xfrm flipH="1">
              <a:off x="3216519" y="1002150"/>
              <a:ext cx="1944600" cy="1569600"/>
            </a:xfrm>
            <a:prstGeom prst="round2DiagRect">
              <a:avLst>
                <a:gd fmla="val 0" name="adj1"/>
                <a:gd fmla="val 17764"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8" name="Google Shape;858;p124"/>
            <p:cNvSpPr txBox="1"/>
            <p:nvPr/>
          </p:nvSpPr>
          <p:spPr>
            <a:xfrm>
              <a:off x="3461176" y="1244672"/>
              <a:ext cx="1584000" cy="459900"/>
            </a:xfrm>
            <a:prstGeom prst="rect">
              <a:avLst/>
            </a:prstGeom>
            <a:solidFill>
              <a:schemeClr val="accent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Trebuchet MS"/>
                  <a:ea typeface="Trebuchet MS"/>
                  <a:cs typeface="Trebuchet MS"/>
                  <a:sym typeface="Trebuchet MS"/>
                </a:rPr>
                <a:t>Beyond the Cohort</a:t>
              </a:r>
              <a:endParaRPr i="0" sz="1200" u="none" cap="none" strike="noStrike">
                <a:solidFill>
                  <a:srgbClr val="FFFFFF"/>
                </a:solidFill>
                <a:latin typeface="Trebuchet MS"/>
                <a:ea typeface="Trebuchet MS"/>
                <a:cs typeface="Trebuchet MS"/>
                <a:sym typeface="Trebuchet MS"/>
              </a:endParaRPr>
            </a:p>
          </p:txBody>
        </p:sp>
        <p:sp>
          <p:nvSpPr>
            <p:cNvPr id="859" name="Google Shape;859;p124"/>
            <p:cNvSpPr txBox="1"/>
            <p:nvPr/>
          </p:nvSpPr>
          <p:spPr>
            <a:xfrm>
              <a:off x="3461163" y="1704627"/>
              <a:ext cx="1451700" cy="512400"/>
            </a:xfrm>
            <a:prstGeom prst="rect">
              <a:avLst/>
            </a:prstGeom>
            <a:solidFill>
              <a:schemeClr val="accent4"/>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i="0" lang="en" sz="1000" u="none" cap="none" strike="noStrike">
                  <a:solidFill>
                    <a:srgbClr val="FFFFFF"/>
                  </a:solidFill>
                  <a:latin typeface="Trebuchet MS"/>
                  <a:ea typeface="Trebuchet MS"/>
                  <a:cs typeface="Trebuchet MS"/>
                  <a:sym typeface="Trebuchet MS"/>
                </a:rPr>
                <a:t>Impacts evidenced in statewide data.</a:t>
              </a:r>
              <a:endParaRPr i="0" sz="1000" u="none" cap="none" strike="noStrike">
                <a:solidFill>
                  <a:srgbClr val="FFFFFF"/>
                </a:solidFill>
                <a:latin typeface="Trebuchet MS"/>
                <a:ea typeface="Trebuchet MS"/>
                <a:cs typeface="Trebuchet MS"/>
                <a:sym typeface="Trebuchet MS"/>
              </a:endParaRPr>
            </a:p>
          </p:txBody>
        </p:sp>
      </p:grpSp>
      <p:grpSp>
        <p:nvGrpSpPr>
          <p:cNvPr id="860" name="Google Shape;860;p124"/>
          <p:cNvGrpSpPr/>
          <p:nvPr/>
        </p:nvGrpSpPr>
        <p:grpSpPr>
          <a:xfrm>
            <a:off x="382113" y="1296403"/>
            <a:ext cx="1944600" cy="1569600"/>
            <a:chOff x="1271925" y="1002150"/>
            <a:chExt cx="1944600" cy="1569600"/>
          </a:xfrm>
        </p:grpSpPr>
        <p:sp>
          <p:nvSpPr>
            <p:cNvPr id="861" name="Google Shape;861;p124"/>
            <p:cNvSpPr/>
            <p:nvPr/>
          </p:nvSpPr>
          <p:spPr>
            <a:xfrm rot="10800000">
              <a:off x="1271925" y="1002150"/>
              <a:ext cx="1944600" cy="1569600"/>
            </a:xfrm>
            <a:prstGeom prst="round2DiagRect">
              <a:avLst>
                <a:gd fmla="val 0" name="adj1"/>
                <a:gd fmla="val 17764" name="adj2"/>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2" name="Google Shape;862;p124"/>
            <p:cNvSpPr txBox="1"/>
            <p:nvPr/>
          </p:nvSpPr>
          <p:spPr>
            <a:xfrm>
              <a:off x="1496688" y="1244660"/>
              <a:ext cx="1451700" cy="4599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Trebuchet MS"/>
                  <a:ea typeface="Trebuchet MS"/>
                  <a:cs typeface="Trebuchet MS"/>
                  <a:sym typeface="Trebuchet MS"/>
                </a:rPr>
                <a:t>Proven Results</a:t>
              </a:r>
              <a:endParaRPr i="0" sz="1200" u="none" cap="none" strike="noStrike">
                <a:solidFill>
                  <a:srgbClr val="FFFFFF"/>
                </a:solidFill>
                <a:latin typeface="Trebuchet MS"/>
                <a:ea typeface="Trebuchet MS"/>
                <a:cs typeface="Trebuchet MS"/>
                <a:sym typeface="Trebuchet MS"/>
              </a:endParaRPr>
            </a:p>
          </p:txBody>
        </p:sp>
        <p:sp>
          <p:nvSpPr>
            <p:cNvPr id="863" name="Google Shape;863;p124"/>
            <p:cNvSpPr txBox="1"/>
            <p:nvPr/>
          </p:nvSpPr>
          <p:spPr>
            <a:xfrm>
              <a:off x="1496687" y="1704620"/>
              <a:ext cx="1451700" cy="7023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i="0" lang="en" sz="900" u="none" cap="none" strike="noStrike">
                  <a:solidFill>
                    <a:srgbClr val="FFFFFF"/>
                  </a:solidFill>
                  <a:latin typeface="Trebuchet MS"/>
                  <a:ea typeface="Trebuchet MS"/>
                  <a:cs typeface="Trebuchet MS"/>
                  <a:sym typeface="Trebuchet MS"/>
                </a:rPr>
                <a:t>Outcomes connecting back to services and interventions.</a:t>
              </a:r>
              <a:endParaRPr i="0" sz="900" u="none" cap="none" strike="noStrike">
                <a:solidFill>
                  <a:srgbClr val="FFFFFF"/>
                </a:solidFill>
                <a:latin typeface="Trebuchet MS"/>
                <a:ea typeface="Trebuchet MS"/>
                <a:cs typeface="Trebuchet MS"/>
                <a:sym typeface="Trebuchet MS"/>
              </a:endParaRPr>
            </a:p>
          </p:txBody>
        </p:sp>
      </p:grpSp>
      <p:grpSp>
        <p:nvGrpSpPr>
          <p:cNvPr id="864" name="Google Shape;864;p124"/>
          <p:cNvGrpSpPr/>
          <p:nvPr/>
        </p:nvGrpSpPr>
        <p:grpSpPr>
          <a:xfrm>
            <a:off x="382113" y="2862431"/>
            <a:ext cx="1944600" cy="1569600"/>
            <a:chOff x="1271925" y="2571750"/>
            <a:chExt cx="1944600" cy="1569600"/>
          </a:xfrm>
        </p:grpSpPr>
        <p:sp>
          <p:nvSpPr>
            <p:cNvPr id="865" name="Google Shape;865;p124"/>
            <p:cNvSpPr/>
            <p:nvPr/>
          </p:nvSpPr>
          <p:spPr>
            <a:xfrm flipH="1">
              <a:off x="1271925" y="2571750"/>
              <a:ext cx="1944600" cy="1569600"/>
            </a:xfrm>
            <a:prstGeom prst="round2DiagRect">
              <a:avLst>
                <a:gd fmla="val 0" name="adj1"/>
                <a:gd fmla="val 17764"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6" name="Google Shape;866;p124"/>
            <p:cNvSpPr txBox="1"/>
            <p:nvPr/>
          </p:nvSpPr>
          <p:spPr>
            <a:xfrm>
              <a:off x="1496688" y="2814260"/>
              <a:ext cx="1451700" cy="4599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Trebuchet MS"/>
                  <a:ea typeface="Trebuchet MS"/>
                  <a:cs typeface="Trebuchet MS"/>
                  <a:sym typeface="Trebuchet MS"/>
                </a:rPr>
                <a:t>Evidence Base</a:t>
              </a:r>
              <a:endParaRPr i="0" sz="1200" u="none" cap="none" strike="noStrike">
                <a:solidFill>
                  <a:srgbClr val="FFFFFF"/>
                </a:solidFill>
                <a:latin typeface="Trebuchet MS"/>
                <a:ea typeface="Trebuchet MS"/>
                <a:cs typeface="Trebuchet MS"/>
                <a:sym typeface="Trebuchet MS"/>
              </a:endParaRPr>
            </a:p>
          </p:txBody>
        </p:sp>
        <p:sp>
          <p:nvSpPr>
            <p:cNvPr id="867" name="Google Shape;867;p124"/>
            <p:cNvSpPr txBox="1"/>
            <p:nvPr/>
          </p:nvSpPr>
          <p:spPr>
            <a:xfrm>
              <a:off x="1496687" y="3274217"/>
              <a:ext cx="1451700" cy="6750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i="0" lang="en" sz="900" u="none" cap="none" strike="noStrike">
                  <a:solidFill>
                    <a:srgbClr val="FFFFFF"/>
                  </a:solidFill>
                  <a:latin typeface="Trebuchet MS"/>
                  <a:ea typeface="Trebuchet MS"/>
                  <a:cs typeface="Trebuchet MS"/>
                  <a:sym typeface="Trebuchet MS"/>
                </a:rPr>
                <a:t>Contributor to the national body of research.</a:t>
              </a:r>
              <a:endParaRPr i="0" sz="900" u="none" cap="none" strike="noStrike">
                <a:solidFill>
                  <a:srgbClr val="FFFFFF"/>
                </a:solidFill>
                <a:latin typeface="Trebuchet MS"/>
                <a:ea typeface="Trebuchet MS"/>
                <a:cs typeface="Trebuchet MS"/>
                <a:sym typeface="Trebuchet MS"/>
              </a:endParaRPr>
            </a:p>
          </p:txBody>
        </p:sp>
      </p:grpSp>
      <p:grpSp>
        <p:nvGrpSpPr>
          <p:cNvPr id="868" name="Google Shape;868;p124"/>
          <p:cNvGrpSpPr/>
          <p:nvPr/>
        </p:nvGrpSpPr>
        <p:grpSpPr>
          <a:xfrm>
            <a:off x="2321945" y="2862431"/>
            <a:ext cx="1944600" cy="1569600"/>
            <a:chOff x="3216519" y="2571750"/>
            <a:chExt cx="1944600" cy="1569600"/>
          </a:xfrm>
        </p:grpSpPr>
        <p:sp>
          <p:nvSpPr>
            <p:cNvPr id="869" name="Google Shape;869;p124"/>
            <p:cNvSpPr/>
            <p:nvPr/>
          </p:nvSpPr>
          <p:spPr>
            <a:xfrm rot="10800000">
              <a:off x="3216519" y="2571750"/>
              <a:ext cx="1944600" cy="1569600"/>
            </a:xfrm>
            <a:prstGeom prst="round2DiagRect">
              <a:avLst>
                <a:gd fmla="val 0" name="adj1"/>
                <a:gd fmla="val 17764" name="adj2"/>
              </a:avLst>
            </a:prstGeom>
            <a:solidFill>
              <a:srgbClr val="22C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0" name="Google Shape;870;p124"/>
            <p:cNvSpPr txBox="1"/>
            <p:nvPr/>
          </p:nvSpPr>
          <p:spPr>
            <a:xfrm>
              <a:off x="3462976" y="2814319"/>
              <a:ext cx="1593300" cy="459900"/>
            </a:xfrm>
            <a:prstGeom prst="rect">
              <a:avLst/>
            </a:prstGeom>
            <a:solidFill>
              <a:srgbClr val="22C3D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Trebuchet MS"/>
                  <a:ea typeface="Trebuchet MS"/>
                  <a:cs typeface="Trebuchet MS"/>
                  <a:sym typeface="Trebuchet MS"/>
                </a:rPr>
                <a:t>Increasing Demand</a:t>
              </a:r>
              <a:endParaRPr i="0" sz="1200" u="none" cap="none" strike="noStrike">
                <a:solidFill>
                  <a:srgbClr val="FFFFFF"/>
                </a:solidFill>
                <a:latin typeface="Trebuchet MS"/>
                <a:ea typeface="Trebuchet MS"/>
                <a:cs typeface="Trebuchet MS"/>
                <a:sym typeface="Trebuchet MS"/>
              </a:endParaRPr>
            </a:p>
          </p:txBody>
        </p:sp>
        <p:sp>
          <p:nvSpPr>
            <p:cNvPr id="871" name="Google Shape;871;p124"/>
            <p:cNvSpPr txBox="1"/>
            <p:nvPr/>
          </p:nvSpPr>
          <p:spPr>
            <a:xfrm>
              <a:off x="3461175" y="3274217"/>
              <a:ext cx="1451700" cy="663600"/>
            </a:xfrm>
            <a:prstGeom prst="rect">
              <a:avLst/>
            </a:prstGeom>
            <a:solidFill>
              <a:srgbClr val="22C3D5"/>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i="0" lang="en" sz="900" u="none" cap="none" strike="noStrike">
                  <a:solidFill>
                    <a:srgbClr val="FFFFFF"/>
                  </a:solidFill>
                  <a:latin typeface="Trebuchet MS"/>
                  <a:ea typeface="Trebuchet MS"/>
                  <a:cs typeface="Trebuchet MS"/>
                  <a:sym typeface="Trebuchet MS"/>
                </a:rPr>
                <a:t>More schools eligible and more schools interested.</a:t>
              </a:r>
              <a:endParaRPr i="0" sz="900" u="none" cap="none" strike="noStrike">
                <a:solidFill>
                  <a:srgbClr val="FFFFFF"/>
                </a:solidFill>
                <a:latin typeface="Trebuchet MS"/>
                <a:ea typeface="Trebuchet MS"/>
                <a:cs typeface="Trebuchet MS"/>
                <a:sym typeface="Trebuchet MS"/>
              </a:endParaRPr>
            </a:p>
          </p:txBody>
        </p:sp>
      </p:grpSp>
      <p:grpSp>
        <p:nvGrpSpPr>
          <p:cNvPr id="872" name="Google Shape;872;p124"/>
          <p:cNvGrpSpPr/>
          <p:nvPr/>
        </p:nvGrpSpPr>
        <p:grpSpPr>
          <a:xfrm>
            <a:off x="2158892" y="2701139"/>
            <a:ext cx="334125" cy="334078"/>
            <a:chOff x="3157188" y="909150"/>
            <a:chExt cx="470400" cy="470400"/>
          </a:xfrm>
        </p:grpSpPr>
        <p:sp>
          <p:nvSpPr>
            <p:cNvPr id="873" name="Google Shape;873;p124"/>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4" name="Google Shape;874;p124"/>
            <p:cNvSpPr/>
            <p:nvPr/>
          </p:nvSpPr>
          <p:spPr>
            <a:xfrm>
              <a:off x="3243138" y="995100"/>
              <a:ext cx="298500" cy="298500"/>
            </a:xfrm>
            <a:prstGeom prst="mathPlus">
              <a:avLst>
                <a:gd fmla="val 9900" name="adj1"/>
              </a:avLst>
            </a:prstGeom>
            <a:solidFill>
              <a:srgbClr val="0B7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75" name="Google Shape;875;p124"/>
          <p:cNvSpPr txBox="1"/>
          <p:nvPr/>
        </p:nvSpPr>
        <p:spPr>
          <a:xfrm>
            <a:off x="222375" y="229325"/>
            <a:ext cx="4854300" cy="61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chemeClr val="accent5"/>
                </a:solidFill>
                <a:latin typeface="Trebuchet MS"/>
                <a:ea typeface="Trebuchet MS"/>
                <a:cs typeface="Trebuchet MS"/>
                <a:sym typeface="Trebuchet MS"/>
              </a:rPr>
              <a:t>What is GEAR UP’s Impact?</a:t>
            </a:r>
            <a:endParaRPr sz="3000">
              <a:solidFill>
                <a:schemeClr val="accent5"/>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9" name="Shape 879"/>
        <p:cNvGrpSpPr/>
        <p:nvPr/>
      </p:nvGrpSpPr>
      <p:grpSpPr>
        <a:xfrm>
          <a:off x="0" y="0"/>
          <a:ext cx="0" cy="0"/>
          <a:chOff x="0" y="0"/>
          <a:chExt cx="0" cy="0"/>
        </a:xfrm>
      </p:grpSpPr>
      <p:sp>
        <p:nvSpPr>
          <p:cNvPr id="880" name="Google Shape;880;p125"/>
          <p:cNvSpPr/>
          <p:nvPr/>
        </p:nvSpPr>
        <p:spPr>
          <a:xfrm>
            <a:off x="4898075" y="3300725"/>
            <a:ext cx="2112300" cy="991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25"/>
          <p:cNvSpPr/>
          <p:nvPr/>
        </p:nvSpPr>
        <p:spPr>
          <a:xfrm>
            <a:off x="4898075" y="2799025"/>
            <a:ext cx="2112300" cy="373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25"/>
          <p:cNvSpPr/>
          <p:nvPr/>
        </p:nvSpPr>
        <p:spPr>
          <a:xfrm>
            <a:off x="2657675" y="2799025"/>
            <a:ext cx="2112300" cy="1493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25"/>
          <p:cNvSpPr/>
          <p:nvPr/>
        </p:nvSpPr>
        <p:spPr>
          <a:xfrm>
            <a:off x="336750" y="3736525"/>
            <a:ext cx="2146200" cy="556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25"/>
          <p:cNvSpPr/>
          <p:nvPr/>
        </p:nvSpPr>
        <p:spPr>
          <a:xfrm>
            <a:off x="336750" y="2530125"/>
            <a:ext cx="2146200" cy="1006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25"/>
          <p:cNvSpPr/>
          <p:nvPr/>
        </p:nvSpPr>
        <p:spPr>
          <a:xfrm>
            <a:off x="2657675" y="1365025"/>
            <a:ext cx="4352700" cy="1199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25"/>
          <p:cNvSpPr/>
          <p:nvPr/>
        </p:nvSpPr>
        <p:spPr>
          <a:xfrm>
            <a:off x="336750" y="1365025"/>
            <a:ext cx="2146200" cy="1006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25"/>
          <p:cNvSpPr txBox="1"/>
          <p:nvPr/>
        </p:nvSpPr>
        <p:spPr>
          <a:xfrm>
            <a:off x="856875" y="4211000"/>
            <a:ext cx="1297800" cy="44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Family Engagement</a:t>
            </a:r>
            <a:endParaRPr>
              <a:solidFill>
                <a:schemeClr val="lt1"/>
              </a:solidFill>
            </a:endParaRPr>
          </a:p>
        </p:txBody>
      </p:sp>
      <p:sp>
        <p:nvSpPr>
          <p:cNvPr id="888" name="Google Shape;888;p125"/>
          <p:cNvSpPr/>
          <p:nvPr/>
        </p:nvSpPr>
        <p:spPr>
          <a:xfrm>
            <a:off x="0" y="193350"/>
            <a:ext cx="3454200" cy="669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GEAR UP Iowa Future Ready</a:t>
            </a:r>
            <a:endParaRPr>
              <a:solidFill>
                <a:schemeClr val="lt1"/>
              </a:solidFill>
              <a:latin typeface="Roboto"/>
              <a:ea typeface="Roboto"/>
              <a:cs typeface="Roboto"/>
              <a:sym typeface="Roboto"/>
            </a:endParaRPr>
          </a:p>
        </p:txBody>
      </p:sp>
      <p:sp>
        <p:nvSpPr>
          <p:cNvPr id="889" name="Google Shape;889;p125"/>
          <p:cNvSpPr txBox="1"/>
          <p:nvPr/>
        </p:nvSpPr>
        <p:spPr>
          <a:xfrm>
            <a:off x="277050" y="1330025"/>
            <a:ext cx="2161500" cy="100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Working with </a:t>
            </a:r>
            <a:r>
              <a:rPr b="1" lang="en">
                <a:solidFill>
                  <a:srgbClr val="FFFFFF"/>
                </a:solidFill>
                <a:latin typeface="Roboto"/>
                <a:ea typeface="Roboto"/>
                <a:cs typeface="Roboto"/>
                <a:sym typeface="Roboto"/>
              </a:rPr>
              <a:t>5 </a:t>
            </a:r>
            <a:r>
              <a:rPr lang="en">
                <a:solidFill>
                  <a:srgbClr val="FFFFFF"/>
                </a:solidFill>
                <a:latin typeface="Roboto"/>
                <a:ea typeface="Roboto"/>
                <a:cs typeface="Roboto"/>
                <a:sym typeface="Roboto"/>
              </a:rPr>
              <a:t>AEA’s across the state of Iowa</a:t>
            </a:r>
            <a:endParaRPr sz="1000">
              <a:solidFill>
                <a:srgbClr val="FFFFFF"/>
              </a:solidFill>
              <a:latin typeface="Roboto"/>
              <a:ea typeface="Roboto"/>
              <a:cs typeface="Roboto"/>
              <a:sym typeface="Roboto"/>
            </a:endParaRPr>
          </a:p>
        </p:txBody>
      </p:sp>
      <p:sp>
        <p:nvSpPr>
          <p:cNvPr id="890" name="Google Shape;890;p125"/>
          <p:cNvSpPr txBox="1"/>
          <p:nvPr/>
        </p:nvSpPr>
        <p:spPr>
          <a:xfrm>
            <a:off x="2620675" y="1330025"/>
            <a:ext cx="4352700" cy="1199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rebuchet MS"/>
                <a:ea typeface="Trebuchet MS"/>
                <a:cs typeface="Trebuchet MS"/>
                <a:sym typeface="Trebuchet MS"/>
              </a:rPr>
              <a:t>GEAR UP Iowa serves </a:t>
            </a:r>
            <a:r>
              <a:rPr b="1" lang="en">
                <a:solidFill>
                  <a:srgbClr val="FFFFFF"/>
                </a:solidFill>
                <a:latin typeface="Trebuchet MS"/>
                <a:ea typeface="Trebuchet MS"/>
                <a:cs typeface="Trebuchet MS"/>
                <a:sym typeface="Trebuchet MS"/>
              </a:rPr>
              <a:t>11 school districts</a:t>
            </a:r>
            <a:r>
              <a:rPr lang="en">
                <a:solidFill>
                  <a:srgbClr val="FFFFFF"/>
                </a:solidFill>
                <a:latin typeface="Trebuchet MS"/>
                <a:ea typeface="Trebuchet MS"/>
                <a:cs typeface="Trebuchet MS"/>
                <a:sym typeface="Trebuchet MS"/>
              </a:rPr>
              <a:t> across the state with 50% or more students on Free and Reduced Priced Lunch (FRPL)</a:t>
            </a:r>
            <a:endParaRPr>
              <a:solidFill>
                <a:srgbClr val="FFFFFF"/>
              </a:solidFill>
              <a:latin typeface="Trebuchet MS"/>
              <a:ea typeface="Trebuchet MS"/>
              <a:cs typeface="Trebuchet MS"/>
              <a:sym typeface="Trebuchet MS"/>
            </a:endParaRPr>
          </a:p>
        </p:txBody>
      </p:sp>
      <p:sp>
        <p:nvSpPr>
          <p:cNvPr id="891" name="Google Shape;891;p125"/>
          <p:cNvSpPr txBox="1"/>
          <p:nvPr/>
        </p:nvSpPr>
        <p:spPr>
          <a:xfrm>
            <a:off x="277050" y="2497250"/>
            <a:ext cx="2161500" cy="997200"/>
          </a:xfrm>
          <a:prstGeom prst="rect">
            <a:avLst/>
          </a:prstGeom>
          <a:solidFill>
            <a:srgbClr val="EE961B">
              <a:alpha val="294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Trebuchet MS"/>
                <a:ea typeface="Trebuchet MS"/>
                <a:cs typeface="Trebuchet MS"/>
                <a:sym typeface="Trebuchet MS"/>
              </a:rPr>
              <a:t>$5.6 million </a:t>
            </a:r>
            <a:br>
              <a:rPr b="1" lang="en">
                <a:solidFill>
                  <a:srgbClr val="FFFFFF"/>
                </a:solidFill>
                <a:latin typeface="Trebuchet MS"/>
                <a:ea typeface="Trebuchet MS"/>
                <a:cs typeface="Trebuchet MS"/>
                <a:sym typeface="Trebuchet MS"/>
              </a:rPr>
            </a:br>
            <a:r>
              <a:rPr lang="en">
                <a:solidFill>
                  <a:srgbClr val="FFFFFF"/>
                </a:solidFill>
                <a:latin typeface="Trebuchet MS"/>
                <a:ea typeface="Trebuchet MS"/>
                <a:cs typeface="Trebuchet MS"/>
                <a:sym typeface="Trebuchet MS"/>
              </a:rPr>
              <a:t>in ARP Funds </a:t>
            </a:r>
            <a:endParaRPr>
              <a:solidFill>
                <a:srgbClr val="FFFFFF"/>
              </a:solidFill>
              <a:latin typeface="Trebuchet MS"/>
              <a:ea typeface="Trebuchet MS"/>
              <a:cs typeface="Trebuchet MS"/>
              <a:sym typeface="Trebuchet MS"/>
            </a:endParaRPr>
          </a:p>
        </p:txBody>
      </p:sp>
      <p:sp>
        <p:nvSpPr>
          <p:cNvPr id="892" name="Google Shape;892;p125"/>
          <p:cNvSpPr txBox="1"/>
          <p:nvPr/>
        </p:nvSpPr>
        <p:spPr>
          <a:xfrm>
            <a:off x="277050" y="3695225"/>
            <a:ext cx="2161500" cy="556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a:solidFill>
                  <a:srgbClr val="FFFFFF"/>
                </a:solidFill>
              </a:rPr>
              <a:t>Currently in year</a:t>
            </a:r>
            <a:r>
              <a:rPr b="1" lang="en">
                <a:solidFill>
                  <a:srgbClr val="FFFFFF"/>
                </a:solidFill>
              </a:rPr>
              <a:t> 2</a:t>
            </a:r>
            <a:r>
              <a:rPr lang="en">
                <a:solidFill>
                  <a:srgbClr val="FFFFFF"/>
                </a:solidFill>
              </a:rPr>
              <a:t> </a:t>
            </a:r>
            <a:endParaRPr/>
          </a:p>
        </p:txBody>
      </p:sp>
      <p:sp>
        <p:nvSpPr>
          <p:cNvPr id="893" name="Google Shape;893;p125"/>
          <p:cNvSpPr txBox="1"/>
          <p:nvPr/>
        </p:nvSpPr>
        <p:spPr>
          <a:xfrm>
            <a:off x="2620675" y="2729025"/>
            <a:ext cx="2112300" cy="152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lt1"/>
                </a:solidFill>
              </a:rPr>
              <a:t>Our Goal:</a:t>
            </a:r>
            <a:endParaRPr u="sng">
              <a:solidFill>
                <a:schemeClr val="lt1"/>
              </a:solidFill>
            </a:endParaRPr>
          </a:p>
          <a:p>
            <a:pPr indent="0" lvl="0" marL="0" rtl="0" algn="l">
              <a:lnSpc>
                <a:spcPct val="115000"/>
              </a:lnSpc>
              <a:spcBef>
                <a:spcPts val="0"/>
              </a:spcBef>
              <a:spcAft>
                <a:spcPts val="0"/>
              </a:spcAft>
              <a:buClr>
                <a:srgbClr val="000000"/>
              </a:buClr>
              <a:buSzPts val="1100"/>
              <a:buFont typeface="Arial"/>
              <a:buNone/>
            </a:pPr>
            <a:r>
              <a:rPr b="1" lang="en">
                <a:solidFill>
                  <a:schemeClr val="lt1"/>
                </a:solidFill>
              </a:rPr>
              <a:t>69%</a:t>
            </a:r>
            <a:r>
              <a:rPr lang="en">
                <a:solidFill>
                  <a:schemeClr val="lt1"/>
                </a:solidFill>
              </a:rPr>
              <a:t> of GEAR UP Iowa students will enroll in postsecondary</a:t>
            </a:r>
            <a:endParaRPr>
              <a:solidFill>
                <a:schemeClr val="lt1"/>
              </a:solidFill>
            </a:endParaRPr>
          </a:p>
        </p:txBody>
      </p:sp>
      <p:sp>
        <p:nvSpPr>
          <p:cNvPr id="894" name="Google Shape;894;p125"/>
          <p:cNvSpPr txBox="1"/>
          <p:nvPr/>
        </p:nvSpPr>
        <p:spPr>
          <a:xfrm>
            <a:off x="4862125" y="2729025"/>
            <a:ext cx="2112300" cy="406800"/>
          </a:xfrm>
          <a:prstGeom prst="rect">
            <a:avLst/>
          </a:prstGeom>
          <a:solidFill>
            <a:srgbClr val="22C3D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a:solidFill>
                  <a:srgbClr val="FFFFFF"/>
                </a:solidFill>
                <a:latin typeface="Trebuchet MS"/>
                <a:ea typeface="Trebuchet MS"/>
                <a:cs typeface="Trebuchet MS"/>
                <a:sym typeface="Trebuchet MS"/>
              </a:rPr>
              <a:t>Over </a:t>
            </a:r>
            <a:r>
              <a:rPr b="1" lang="en">
                <a:solidFill>
                  <a:srgbClr val="FFFFFF"/>
                </a:solidFill>
                <a:latin typeface="Trebuchet MS"/>
                <a:ea typeface="Trebuchet MS"/>
                <a:cs typeface="Trebuchet MS"/>
                <a:sym typeface="Trebuchet MS"/>
              </a:rPr>
              <a:t>40</a:t>
            </a:r>
            <a:r>
              <a:rPr lang="en">
                <a:solidFill>
                  <a:srgbClr val="FFFFFF"/>
                </a:solidFill>
                <a:latin typeface="Trebuchet MS"/>
                <a:ea typeface="Trebuchet MS"/>
                <a:cs typeface="Trebuchet MS"/>
                <a:sym typeface="Trebuchet MS"/>
              </a:rPr>
              <a:t> partners</a:t>
            </a:r>
            <a:endParaRPr>
              <a:solidFill>
                <a:srgbClr val="FFFFFF"/>
              </a:solidFill>
              <a:latin typeface="Trebuchet MS"/>
              <a:ea typeface="Trebuchet MS"/>
              <a:cs typeface="Trebuchet MS"/>
              <a:sym typeface="Trebuchet MS"/>
            </a:endParaRPr>
          </a:p>
        </p:txBody>
      </p:sp>
      <p:sp>
        <p:nvSpPr>
          <p:cNvPr id="895" name="Google Shape;895;p125"/>
          <p:cNvSpPr txBox="1"/>
          <p:nvPr/>
        </p:nvSpPr>
        <p:spPr>
          <a:xfrm>
            <a:off x="4862124" y="3251325"/>
            <a:ext cx="2112300" cy="1000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a:solidFill>
                  <a:srgbClr val="FFFFFF"/>
                </a:solidFill>
                <a:latin typeface="Trebuchet MS"/>
                <a:ea typeface="Trebuchet MS"/>
                <a:cs typeface="Trebuchet MS"/>
                <a:sym typeface="Trebuchet MS"/>
              </a:rPr>
              <a:t> 3,463 2.0 students currently enrolled in postsecondary</a:t>
            </a:r>
            <a:endParaRPr>
              <a:solidFill>
                <a:srgbClr val="FFFFF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9" name="Shape 899"/>
        <p:cNvGrpSpPr/>
        <p:nvPr/>
      </p:nvGrpSpPr>
      <p:grpSpPr>
        <a:xfrm>
          <a:off x="0" y="0"/>
          <a:ext cx="0" cy="0"/>
          <a:chOff x="0" y="0"/>
          <a:chExt cx="0" cy="0"/>
        </a:xfrm>
      </p:grpSpPr>
      <p:graphicFrame>
        <p:nvGraphicFramePr>
          <p:cNvPr id="900" name="Google Shape;900;p126"/>
          <p:cNvGraphicFramePr/>
          <p:nvPr/>
        </p:nvGraphicFramePr>
        <p:xfrm>
          <a:off x="227500" y="1179475"/>
          <a:ext cx="3000000" cy="3000000"/>
        </p:xfrm>
        <a:graphic>
          <a:graphicData uri="http://schemas.openxmlformats.org/drawingml/2006/table">
            <a:tbl>
              <a:tblPr>
                <a:noFill/>
                <a:tableStyleId>{0E08238D-C4BE-4EE4-AE00-B0AD15109712}</a:tableStyleId>
              </a:tblPr>
              <a:tblGrid>
                <a:gridCol w="1747000"/>
                <a:gridCol w="1747000"/>
                <a:gridCol w="1747000"/>
                <a:gridCol w="1747000"/>
              </a:tblGrid>
              <a:tr h="375750">
                <a:tc>
                  <a:txBody>
                    <a:bodyPr/>
                    <a:lstStyle/>
                    <a:p>
                      <a:pPr indent="0" lvl="0" marL="0" rtl="0" algn="ctr">
                        <a:spcBef>
                          <a:spcPts val="0"/>
                        </a:spcBef>
                        <a:spcAft>
                          <a:spcPts val="0"/>
                        </a:spcAft>
                        <a:buNone/>
                      </a:pPr>
                      <a:r>
                        <a:rPr b="1" lang="en" sz="1300">
                          <a:solidFill>
                            <a:srgbClr val="FFFFFF"/>
                          </a:solidFill>
                        </a:rPr>
                        <a:t>District Level</a:t>
                      </a:r>
                      <a:endParaRPr b="1" sz="1300">
                        <a:solidFill>
                          <a:srgbClr val="FFFFFF"/>
                        </a:solidFill>
                      </a:endParaRPr>
                    </a:p>
                  </a:txBody>
                  <a:tcPr marT="91425" marB="91425" marR="91425" marL="91425">
                    <a:solidFill>
                      <a:schemeClr val="accent3"/>
                    </a:solidFill>
                  </a:tcPr>
                </a:tc>
                <a:tc>
                  <a:txBody>
                    <a:bodyPr/>
                    <a:lstStyle/>
                    <a:p>
                      <a:pPr indent="0" lvl="0" marL="0" rtl="0" algn="ctr">
                        <a:spcBef>
                          <a:spcPts val="0"/>
                        </a:spcBef>
                        <a:spcAft>
                          <a:spcPts val="0"/>
                        </a:spcAft>
                        <a:buNone/>
                      </a:pPr>
                      <a:r>
                        <a:rPr b="1" lang="en" sz="1300">
                          <a:solidFill>
                            <a:srgbClr val="FFFFFF"/>
                          </a:solidFill>
                        </a:rPr>
                        <a:t>Staff Level</a:t>
                      </a:r>
                      <a:endParaRPr b="1" sz="1300">
                        <a:solidFill>
                          <a:srgbClr val="FFFFFF"/>
                        </a:solidFill>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en" sz="1300">
                          <a:solidFill>
                            <a:srgbClr val="FFFFFF"/>
                          </a:solidFill>
                        </a:rPr>
                        <a:t>Student Level</a:t>
                      </a:r>
                      <a:endParaRPr b="1" sz="1300">
                        <a:solidFill>
                          <a:srgbClr val="FFFFFF"/>
                        </a:solidFill>
                      </a:endParaRPr>
                    </a:p>
                  </a:txBody>
                  <a:tcPr marT="91425" marB="91425" marR="91425" marL="91425">
                    <a:solidFill>
                      <a:schemeClr val="accent5"/>
                    </a:solidFill>
                  </a:tcPr>
                </a:tc>
                <a:tc>
                  <a:txBody>
                    <a:bodyPr/>
                    <a:lstStyle/>
                    <a:p>
                      <a:pPr indent="0" lvl="0" marL="0" rtl="0" algn="ctr">
                        <a:spcBef>
                          <a:spcPts val="0"/>
                        </a:spcBef>
                        <a:spcAft>
                          <a:spcPts val="0"/>
                        </a:spcAft>
                        <a:buNone/>
                      </a:pPr>
                      <a:r>
                        <a:rPr b="1" lang="en" sz="1300">
                          <a:solidFill>
                            <a:srgbClr val="FFFFFF"/>
                          </a:solidFill>
                        </a:rPr>
                        <a:t>Student level</a:t>
                      </a:r>
                      <a:endParaRPr b="1" sz="1300">
                        <a:solidFill>
                          <a:srgbClr val="FFFFFF"/>
                        </a:solidFill>
                      </a:endParaRPr>
                    </a:p>
                  </a:txBody>
                  <a:tcPr marT="91425" marB="91425" marR="91425" marL="91425">
                    <a:solidFill>
                      <a:schemeClr val="accent5"/>
                    </a:solidFill>
                  </a:tcPr>
                </a:tc>
              </a:tr>
              <a:tr h="931825">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Collaborative alignment with state college and career readiness efforts</a:t>
                      </a:r>
                      <a:endParaRPr/>
                    </a:p>
                  </a:txBody>
                  <a:tcPr marT="91425" marB="91425" marR="91425" marL="91425">
                    <a:solidFill>
                      <a:srgbClr val="E7E6E6"/>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Increase school capacity for college and career counseling and advisement</a:t>
                      </a:r>
                      <a:endParaRPr/>
                    </a:p>
                  </a:txBody>
                  <a:tcPr marT="91425" marB="91425" marR="91425" marL="91425">
                    <a:solidFill>
                      <a:srgbClr val="E7E6E6"/>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Targeted wrap around supports to reduce achievement gaps for low-income and underserved students</a:t>
                      </a:r>
                      <a:endParaRPr/>
                    </a:p>
                  </a:txBody>
                  <a:tcPr marT="91425" marB="91425" marR="91425" marL="91425">
                    <a:solidFill>
                      <a:srgbClr val="E7E6E6"/>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Create early, varied and targeted college and career exploration experiences to build college knowledge</a:t>
                      </a:r>
                      <a:endParaRPr/>
                    </a:p>
                  </a:txBody>
                  <a:tcPr marT="91425" marB="91425" marR="91425" marL="91425">
                    <a:solidFill>
                      <a:srgbClr val="E7E6E6"/>
                    </a:solidFill>
                  </a:tcPr>
                </a:tc>
              </a:tr>
              <a:tr h="2284525">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Curricular alignment</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Middle to High School transition supports</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Support of Individualized Career and Academic Plan (ICAP) and integration</a:t>
                      </a:r>
                      <a:endParaRPr sz="1000">
                        <a:solidFill>
                          <a:srgbClr val="000000"/>
                        </a:solidFill>
                      </a:endParaRPr>
                    </a:p>
                  </a:txBody>
                  <a:tcPr marT="91425" marB="91425" marR="91425" marL="91425"/>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Iowa College and Career Readiness Academy for staff and school teams </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Course to College Partnership</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School planning teams representing teaching, counseling and administration</a:t>
                      </a:r>
                      <a:endParaRPr sz="1000">
                        <a:solidFill>
                          <a:srgbClr val="000000"/>
                        </a:solidFill>
                      </a:endParaRPr>
                    </a:p>
                  </a:txBody>
                  <a:tcPr marT="91425" marB="91425" marR="91425" marL="91425"/>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Social emotional skill development (including development of an individualized personal development plan)</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Disaggregation of services and supports to address specific student and family needs</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Academic support</a:t>
                      </a:r>
                      <a:endParaRPr sz="1000">
                        <a:solidFill>
                          <a:srgbClr val="000000"/>
                        </a:solidFill>
                      </a:endParaRPr>
                    </a:p>
                  </a:txBody>
                  <a:tcPr marT="91425" marB="91425" marR="91425" marL="91425"/>
                </a:tc>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Targeted, immersive and experiential college and career visits/training</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One-on-one and virtual college process and pathway assistance</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College application events</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Clr>
                          <a:srgbClr val="000000"/>
                        </a:buClr>
                        <a:buSzPts val="1100"/>
                        <a:buFont typeface="Arial"/>
                        <a:buNone/>
                      </a:pPr>
                      <a:r>
                        <a:rPr lang="en" sz="1000">
                          <a:solidFill>
                            <a:srgbClr val="000000"/>
                          </a:solidFill>
                        </a:rPr>
                        <a:t>FAFSA and financial literacy training</a:t>
                      </a:r>
                      <a:endParaRPr sz="1000">
                        <a:solidFill>
                          <a:srgbClr val="000000"/>
                        </a:solidFill>
                      </a:endParaRPr>
                    </a:p>
                    <a:p>
                      <a:pPr indent="0" lvl="0" marL="0" rtl="0" algn="ctr">
                        <a:spcBef>
                          <a:spcPts val="0"/>
                        </a:spcBef>
                        <a:spcAft>
                          <a:spcPts val="0"/>
                        </a:spcAft>
                        <a:buClr>
                          <a:srgbClr val="000000"/>
                        </a:buClr>
                        <a:buSzPts val="1100"/>
                        <a:buFont typeface="Arial"/>
                        <a:buNone/>
                      </a:pPr>
                      <a:r>
                        <a:t/>
                      </a:r>
                      <a:endParaRPr sz="1000">
                        <a:solidFill>
                          <a:srgbClr val="000000"/>
                        </a:solidFill>
                      </a:endParaRPr>
                    </a:p>
                    <a:p>
                      <a:pPr indent="0" lvl="0" marL="0" rtl="0" algn="ctr">
                        <a:spcBef>
                          <a:spcPts val="0"/>
                        </a:spcBef>
                        <a:spcAft>
                          <a:spcPts val="0"/>
                        </a:spcAft>
                        <a:buNone/>
                      </a:pPr>
                      <a:r>
                        <a:t/>
                      </a:r>
                      <a:endParaRPr sz="1000">
                        <a:solidFill>
                          <a:srgbClr val="000000"/>
                        </a:solidFill>
                      </a:endParaRPr>
                    </a:p>
                  </a:txBody>
                  <a:tcPr marT="91425" marB="91425" marR="91425" marL="91425"/>
                </a:tc>
              </a:tr>
            </a:tbl>
          </a:graphicData>
        </a:graphic>
      </p:graphicFrame>
      <p:sp>
        <p:nvSpPr>
          <p:cNvPr id="901" name="Google Shape;901;p126"/>
          <p:cNvSpPr txBox="1"/>
          <p:nvPr/>
        </p:nvSpPr>
        <p:spPr>
          <a:xfrm>
            <a:off x="1282325" y="352075"/>
            <a:ext cx="6427200" cy="59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chemeClr val="accent5"/>
                </a:solidFill>
                <a:latin typeface="Trebuchet MS"/>
                <a:ea typeface="Trebuchet MS"/>
                <a:cs typeface="Trebuchet MS"/>
                <a:sym typeface="Trebuchet MS"/>
              </a:rPr>
              <a:t>Strategies to Implementation</a:t>
            </a:r>
            <a:endParaRPr sz="3000">
              <a:solidFill>
                <a:schemeClr val="accent5"/>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27"/>
          <p:cNvSpPr txBox="1"/>
          <p:nvPr>
            <p:ph type="title"/>
          </p:nvPr>
        </p:nvSpPr>
        <p:spPr>
          <a:xfrm>
            <a:off x="628650" y="1925363"/>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Comprehensive</a:t>
            </a:r>
            <a:r>
              <a:rPr lang="en"/>
              <a:t> Implementation Plan &amp; Services	</a:t>
            </a:r>
            <a:endParaRPr/>
          </a:p>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28"/>
          <p:cNvSpPr txBox="1"/>
          <p:nvPr/>
        </p:nvSpPr>
        <p:spPr>
          <a:xfrm>
            <a:off x="177625" y="340425"/>
            <a:ext cx="486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Trebuchet MS"/>
                <a:ea typeface="Trebuchet MS"/>
                <a:cs typeface="Trebuchet MS"/>
                <a:sym typeface="Trebuchet MS"/>
              </a:rPr>
              <a:t>Why GEAR UP Iowa Future Ready?</a:t>
            </a:r>
            <a:endParaRPr b="1" sz="1800">
              <a:latin typeface="Trebuchet MS"/>
              <a:ea typeface="Trebuchet MS"/>
              <a:cs typeface="Trebuchet MS"/>
              <a:sym typeface="Trebuchet MS"/>
            </a:endParaRPr>
          </a:p>
        </p:txBody>
      </p:sp>
      <p:pic>
        <p:nvPicPr>
          <p:cNvPr id="912" name="Google Shape;912;p128"/>
          <p:cNvPicPr preferRelativeResize="0"/>
          <p:nvPr/>
        </p:nvPicPr>
        <p:blipFill>
          <a:blip r:embed="rId3">
            <a:alphaModFix/>
          </a:blip>
          <a:stretch>
            <a:fillRect/>
          </a:stretch>
        </p:blipFill>
        <p:spPr>
          <a:xfrm>
            <a:off x="6628050" y="-325625"/>
            <a:ext cx="3810000" cy="3810000"/>
          </a:xfrm>
          <a:prstGeom prst="rect">
            <a:avLst/>
          </a:prstGeom>
          <a:noFill/>
          <a:ln>
            <a:noFill/>
          </a:ln>
        </p:spPr>
      </p:pic>
      <p:pic>
        <p:nvPicPr>
          <p:cNvPr id="913" name="Google Shape;913;p128"/>
          <p:cNvPicPr preferRelativeResize="0"/>
          <p:nvPr/>
        </p:nvPicPr>
        <p:blipFill>
          <a:blip r:embed="rId3">
            <a:alphaModFix/>
          </a:blip>
          <a:stretch>
            <a:fillRect/>
          </a:stretch>
        </p:blipFill>
        <p:spPr>
          <a:xfrm>
            <a:off x="6628050" y="1891575"/>
            <a:ext cx="3810000" cy="3810000"/>
          </a:xfrm>
          <a:prstGeom prst="rect">
            <a:avLst/>
          </a:prstGeom>
          <a:noFill/>
          <a:ln>
            <a:noFill/>
          </a:ln>
        </p:spPr>
      </p:pic>
      <p:sp>
        <p:nvSpPr>
          <p:cNvPr id="914" name="Google Shape;914;p128"/>
          <p:cNvSpPr txBox="1"/>
          <p:nvPr/>
        </p:nvSpPr>
        <p:spPr>
          <a:xfrm>
            <a:off x="503250" y="865875"/>
            <a:ext cx="6975000" cy="4417800"/>
          </a:xfrm>
          <a:prstGeom prst="rect">
            <a:avLst/>
          </a:prstGeom>
          <a:noFill/>
          <a:ln>
            <a:noFill/>
          </a:ln>
        </p:spPr>
        <p:txBody>
          <a:bodyPr anchorCtr="0" anchor="t" bIns="91425" lIns="91425" spcFirstLastPara="1" rIns="91425" wrap="square" tIns="91425">
            <a:spAutoFit/>
          </a:bodyPr>
          <a:lstStyle/>
          <a:p>
            <a:pPr indent="0" lvl="0" marL="0" rtl="0" algn="l">
              <a:lnSpc>
                <a:spcPct val="10909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COVID has exacerbated college enrollment equity gaps among historically marginalized groups, first generation college students, and students with lower socioeconomic status (SES) students.</a:t>
            </a:r>
            <a:endParaRPr sz="1200">
              <a:solidFill>
                <a:schemeClr val="dk1"/>
              </a:solidFill>
              <a:latin typeface="Trebuchet MS"/>
              <a:ea typeface="Trebuchet MS"/>
              <a:cs typeface="Trebuchet MS"/>
              <a:sym typeface="Trebuchet MS"/>
            </a:endParaRPr>
          </a:p>
          <a:p>
            <a:pPr indent="0" lvl="0" marL="0" rtl="0" algn="l">
              <a:lnSpc>
                <a:spcPct val="109090"/>
              </a:lnSpc>
              <a:spcBef>
                <a:spcPts val="100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Current systems supporting college and career readiness are fragmented and untimely to meet student needs.</a:t>
            </a:r>
            <a:endParaRPr b="1" sz="1200">
              <a:solidFill>
                <a:schemeClr val="dk1"/>
              </a:solidFill>
              <a:latin typeface="Trebuchet MS"/>
              <a:ea typeface="Trebuchet MS"/>
              <a:cs typeface="Trebuchet MS"/>
              <a:sym typeface="Trebuchet MS"/>
            </a:endParaRPr>
          </a:p>
          <a:p>
            <a:pPr indent="0" lvl="0" marL="0" marR="252730" rtl="0" algn="l">
              <a:lnSpc>
                <a:spcPct val="105000"/>
              </a:lnSpc>
              <a:spcBef>
                <a:spcPts val="1000"/>
              </a:spcBef>
              <a:spcAft>
                <a:spcPts val="0"/>
              </a:spcAft>
              <a:buClr>
                <a:schemeClr val="dk1"/>
              </a:buClr>
              <a:buSzPts val="1100"/>
              <a:buFont typeface="Arial"/>
              <a:buNone/>
            </a:pPr>
            <a:br>
              <a:rPr lang="en" sz="1300">
                <a:solidFill>
                  <a:schemeClr val="dk1"/>
                </a:solidFill>
                <a:latin typeface="Trebuchet MS"/>
                <a:ea typeface="Trebuchet MS"/>
                <a:cs typeface="Trebuchet MS"/>
                <a:sym typeface="Trebuchet MS"/>
              </a:rPr>
            </a:br>
            <a:r>
              <a:rPr b="1" lang="en" sz="1300">
                <a:solidFill>
                  <a:schemeClr val="dk1"/>
                </a:solidFill>
                <a:latin typeface="Trebuchet MS"/>
                <a:ea typeface="Trebuchet MS"/>
                <a:cs typeface="Trebuchet MS"/>
                <a:sym typeface="Trebuchet MS"/>
              </a:rPr>
              <a:t>Our Strategies: Building a Foundation in Year 2</a:t>
            </a:r>
            <a:endParaRPr b="1" i="1" sz="1300">
              <a:solidFill>
                <a:schemeClr val="dk1"/>
              </a:solidFill>
              <a:latin typeface="Trebuchet MS"/>
              <a:ea typeface="Trebuchet MS"/>
              <a:cs typeface="Trebuchet MS"/>
              <a:sym typeface="Trebuchet MS"/>
            </a:endParaRPr>
          </a:p>
          <a:p>
            <a:pPr indent="-304800" lvl="0" marL="457200" marR="252730" rtl="0" algn="l">
              <a:lnSpc>
                <a:spcPct val="105000"/>
              </a:lnSpc>
              <a:spcBef>
                <a:spcPts val="100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Comprehensive implementation plans</a:t>
            </a:r>
            <a:endParaRPr sz="1000">
              <a:solidFill>
                <a:schemeClr val="dk1"/>
              </a:solidFill>
              <a:latin typeface="Trebuchet MS"/>
              <a:ea typeface="Trebuchet MS"/>
              <a:cs typeface="Trebuchet MS"/>
              <a:sym typeface="Trebuchet MS"/>
            </a:endParaRPr>
          </a:p>
          <a:p>
            <a:pPr indent="-298450" lvl="1" marL="914400" marR="252730" rtl="0" algn="l">
              <a:lnSpc>
                <a:spcPct val="105000"/>
              </a:lnSpc>
              <a:spcBef>
                <a:spcPts val="100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Collaborative alignment with state college and career readiness efforts</a:t>
            </a:r>
            <a:endParaRPr sz="1100">
              <a:solidFill>
                <a:schemeClr val="dk1"/>
              </a:solidFill>
              <a:latin typeface="Trebuchet MS"/>
              <a:ea typeface="Trebuchet MS"/>
              <a:cs typeface="Trebuchet MS"/>
              <a:sym typeface="Trebuchet MS"/>
            </a:endParaRPr>
          </a:p>
          <a:p>
            <a:pPr indent="-298450" lvl="1" marL="914400" marR="252730" rtl="0" algn="l">
              <a:lnSpc>
                <a:spcPct val="105000"/>
              </a:lnSpc>
              <a:spcBef>
                <a:spcPts val="100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Academic Support, CCR Readiness, Social Emotional Development</a:t>
            </a:r>
            <a:endParaRPr sz="1100">
              <a:solidFill>
                <a:schemeClr val="dk1"/>
              </a:solidFill>
              <a:latin typeface="Trebuchet MS"/>
              <a:ea typeface="Trebuchet MS"/>
              <a:cs typeface="Trebuchet MS"/>
              <a:sym typeface="Trebuchet MS"/>
            </a:endParaRPr>
          </a:p>
          <a:p>
            <a:pPr indent="-298450" lvl="1" marL="914400" marR="252730" rtl="0" algn="l">
              <a:lnSpc>
                <a:spcPct val="105000"/>
              </a:lnSpc>
              <a:spcBef>
                <a:spcPts val="100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Create early, varied and targeted college and career exploration experiences to build college knowledge</a:t>
            </a:r>
            <a:endParaRPr sz="1100">
              <a:solidFill>
                <a:schemeClr val="dk1"/>
              </a:solidFill>
              <a:latin typeface="Trebuchet MS"/>
              <a:ea typeface="Trebuchet MS"/>
              <a:cs typeface="Trebuchet MS"/>
              <a:sym typeface="Trebuchet MS"/>
            </a:endParaRPr>
          </a:p>
          <a:p>
            <a:pPr indent="-304800" lvl="0" marL="457200" rtl="0" algn="l">
              <a:spcBef>
                <a:spcPts val="100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Dedicated support staff and identification of a GUI/FR team</a:t>
            </a:r>
            <a:endParaRPr sz="1200">
              <a:solidFill>
                <a:schemeClr val="dk1"/>
              </a:solidFill>
              <a:latin typeface="Trebuchet MS"/>
              <a:ea typeface="Trebuchet MS"/>
              <a:cs typeface="Trebuchet MS"/>
              <a:sym typeface="Trebuchet MS"/>
            </a:endParaRPr>
          </a:p>
          <a:p>
            <a:pPr indent="-304800" lvl="0" marL="457200" rtl="0" algn="l">
              <a:spcBef>
                <a:spcPts val="100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Strong partnerships! Targeted wrap around supports to reduce achievement gaps for low-income and underserved students</a:t>
            </a:r>
            <a:endParaRPr sz="1200">
              <a:solidFill>
                <a:schemeClr val="dk1"/>
              </a:solidFill>
              <a:latin typeface="Trebuchet MS"/>
              <a:ea typeface="Trebuchet MS"/>
              <a:cs typeface="Trebuchet MS"/>
              <a:sym typeface="Trebuchet MS"/>
            </a:endParaRPr>
          </a:p>
          <a:p>
            <a:pPr indent="0" lvl="0" marL="457200" marR="403225" rtl="0" algn="l">
              <a:lnSpc>
                <a:spcPct val="105000"/>
              </a:lnSpc>
              <a:spcBef>
                <a:spcPts val="1000"/>
              </a:spcBef>
              <a:spcAft>
                <a:spcPts val="0"/>
              </a:spcAft>
              <a:buNone/>
            </a:pPr>
            <a:r>
              <a:t/>
            </a:r>
            <a:endParaRPr sz="1100">
              <a:solidFill>
                <a:srgbClr val="231F20"/>
              </a:solidFill>
            </a:endParaRPr>
          </a:p>
          <a:p>
            <a:pPr indent="0" lvl="0" marL="22860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Iowa College Aid_Brand">
      <a:dk1>
        <a:srgbClr val="000000"/>
      </a:dk1>
      <a:lt1>
        <a:srgbClr val="FFFFFF"/>
      </a:lt1>
      <a:dk2>
        <a:srgbClr val="44546A"/>
      </a:dk2>
      <a:lt2>
        <a:srgbClr val="E7E6E6"/>
      </a:lt2>
      <a:accent1>
        <a:srgbClr val="008264"/>
      </a:accent1>
      <a:accent2>
        <a:srgbClr val="006298"/>
      </a:accent2>
      <a:accent3>
        <a:srgbClr val="8E3A80"/>
      </a:accent3>
      <a:accent4>
        <a:srgbClr val="DB8A06"/>
      </a:accent4>
      <a:accent5>
        <a:srgbClr val="BCBEC0"/>
      </a:accent5>
      <a:accent6>
        <a:srgbClr val="00826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Iowa College Aid_Brand">
      <a:dk1>
        <a:srgbClr val="000000"/>
      </a:dk1>
      <a:lt1>
        <a:srgbClr val="FFFFFF"/>
      </a:lt1>
      <a:dk2>
        <a:srgbClr val="44546A"/>
      </a:dk2>
      <a:lt2>
        <a:srgbClr val="E7E6E6"/>
      </a:lt2>
      <a:accent1>
        <a:srgbClr val="008264"/>
      </a:accent1>
      <a:accent2>
        <a:srgbClr val="006298"/>
      </a:accent2>
      <a:accent3>
        <a:srgbClr val="8E3A80"/>
      </a:accent3>
      <a:accent4>
        <a:srgbClr val="DB8A06"/>
      </a:accent4>
      <a:accent5>
        <a:srgbClr val="BCBEC0"/>
      </a:accent5>
      <a:accent6>
        <a:srgbClr val="00826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