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594" r:id="rId5"/>
    <p:sldId id="597" r:id="rId6"/>
    <p:sldId id="599" r:id="rId7"/>
    <p:sldId id="603" r:id="rId8"/>
    <p:sldId id="600" r:id="rId9"/>
    <p:sldId id="598" r:id="rId10"/>
    <p:sldId id="601" r:id="rId11"/>
    <p:sldId id="604" r:id="rId12"/>
    <p:sldId id="605" r:id="rId13"/>
    <p:sldId id="606" r:id="rId14"/>
    <p:sldId id="607" r:id="rId15"/>
    <p:sldId id="608" r:id="rId16"/>
    <p:sldId id="609" r:id="rId17"/>
    <p:sldId id="610" r:id="rId18"/>
    <p:sldId id="611" r:id="rId19"/>
    <p:sldId id="612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999"/>
    <a:srgbClr val="000B14"/>
    <a:srgbClr val="0A3254"/>
    <a:srgbClr val="FF3300"/>
    <a:srgbClr val="FFE540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A52C5C-BE96-4D67-9994-3BB84A85B7E6}" v="22" dt="2022-09-12T19:52:38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5" autoAdjust="0"/>
    <p:restoredTop sz="93342" autoAdjust="0"/>
  </p:normalViewPr>
  <p:slideViewPr>
    <p:cSldViewPr snapToGrid="0">
      <p:cViewPr varScale="1">
        <p:scale>
          <a:sx n="122" d="100"/>
          <a:sy n="122" d="100"/>
        </p:scale>
        <p:origin x="20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D327C8F7-4877-4D4A-8014-C02EA23A3982}" type="datetimeFigureOut">
              <a:rPr lang="en-US" smtClean="0"/>
              <a:t>9/14/22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8CA678C1-8064-4FC3-943D-75A240C364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58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A2C0C372-922C-47EF-A318-217969D8664E}" type="datetimeFigureOut">
              <a:rPr lang="en-US" smtClean="0"/>
              <a:t>9/14/22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48717556-4283-44B4-B359-51EE2A5C3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87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7556-4283-44B4-B359-51EE2A5C31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13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7556-4283-44B4-B359-51EE2A5C31A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30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7556-4283-44B4-B359-51EE2A5C31A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3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7556-4283-44B4-B359-51EE2A5C31A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71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7556-4283-44B4-B359-51EE2A5C31A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03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7556-4283-44B4-B359-51EE2A5C31A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14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7556-4283-44B4-B359-51EE2A5C31A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97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7556-4283-44B4-B359-51EE2A5C31A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6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7556-4283-44B4-B359-51EE2A5C31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3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7556-4283-44B4-B359-51EE2A5C31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83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7556-4283-44B4-B359-51EE2A5C31A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53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7556-4283-44B4-B359-51EE2A5C31A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92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7556-4283-44B4-B359-51EE2A5C31A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26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7556-4283-44B4-B359-51EE2A5C31A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6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7556-4283-44B4-B359-51EE2A5C31A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59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17556-4283-44B4-B359-51EE2A5C31A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4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77DF-0742-4DE0-90BD-1CB114BEDD3A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DE2D-3D64-49C0-91AE-29C460DB1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2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7CDF-E3E3-48ED-A4BD-4DE06DEA1AC8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DE2D-3D64-49C0-91AE-29C460DB1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8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A4D3-9DBD-498B-A9DF-BE889EE81968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DE2D-3D64-49C0-91AE-29C460DB1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2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A604-77C1-43C5-AE5E-4FF15F20C140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DE2D-3D64-49C0-91AE-29C460DB1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0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DDDA-E207-4CEE-9181-DE653E95883A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DE2D-3D64-49C0-91AE-29C460DB1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1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447C-9B6E-4936-9FF8-FA9DCDF99D86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DE2D-3D64-49C0-91AE-29C460DB1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3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11B-0A10-430C-8A08-EEE745F604D3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DE2D-3D64-49C0-91AE-29C460DB1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1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8948-E819-4EC5-8D37-7BECD42970F6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DE2D-3D64-49C0-91AE-29C460DB1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0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A245-B33D-4CE9-A618-B20F2F676A08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DE2D-3D64-49C0-91AE-29C460DB1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3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EA78-B62D-4DDE-8821-53F678B5380A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DE2D-3D64-49C0-91AE-29C460DB1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3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CB2EC-4CD5-4BD3-927C-627278C1F7E5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DE2D-3D64-49C0-91AE-29C460DB1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0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E93-C8E4-4AB4-97A7-86E92B78E724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DE2D-3D64-49C0-91AE-29C460DB1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D53495-B39E-426E-A0A3-69BA3243BC8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740" y="5414277"/>
            <a:ext cx="1204913" cy="12765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FF66FA-34B5-4A08-8C6A-B4195B94EA0E}"/>
              </a:ext>
            </a:extLst>
          </p:cNvPr>
          <p:cNvSpPr txBox="1"/>
          <p:nvPr/>
        </p:nvSpPr>
        <p:spPr>
          <a:xfrm>
            <a:off x="5294709" y="1649740"/>
            <a:ext cx="3671887" cy="769441"/>
          </a:xfrm>
          <a:prstGeom prst="rect">
            <a:avLst/>
          </a:prstGeom>
          <a:noFill/>
          <a:ln w="76200">
            <a:solidFill>
              <a:schemeClr val="accent4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We Educate Iowa</a:t>
            </a:r>
          </a:p>
          <a:p>
            <a:endParaRPr lang="en-US" sz="800" b="1" dirty="0"/>
          </a:p>
          <a:p>
            <a:r>
              <a:rPr lang="en-US" b="1" dirty="0"/>
              <a:t>85% of Students are Iowa Residents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92E73-6670-4834-A99A-E1E30BDEA2C8}"/>
              </a:ext>
            </a:extLst>
          </p:cNvPr>
          <p:cNvSpPr txBox="1"/>
          <p:nvPr/>
        </p:nvSpPr>
        <p:spPr>
          <a:xfrm>
            <a:off x="177404" y="1757462"/>
            <a:ext cx="4457700" cy="13234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We Educate Those in Need</a:t>
            </a:r>
          </a:p>
          <a:p>
            <a:endParaRPr lang="en-US" sz="800" dirty="0"/>
          </a:p>
          <a:p>
            <a:r>
              <a:rPr lang="en-US" dirty="0"/>
              <a:t>Freshmen receiving scholarships	100%</a:t>
            </a:r>
          </a:p>
          <a:p>
            <a:r>
              <a:rPr lang="en-US" dirty="0"/>
              <a:t>First Generation Students		50%</a:t>
            </a:r>
          </a:p>
          <a:p>
            <a:r>
              <a:rPr lang="en-US" dirty="0"/>
              <a:t>Pell or ITG Eligible			38%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A9D81-554F-4610-AE61-94EFB4910058}"/>
              </a:ext>
            </a:extLst>
          </p:cNvPr>
          <p:cNvSpPr txBox="1"/>
          <p:nvPr/>
        </p:nvSpPr>
        <p:spPr>
          <a:xfrm>
            <a:off x="614363" y="3416305"/>
            <a:ext cx="5943600" cy="147732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We Help our Community</a:t>
            </a:r>
          </a:p>
          <a:p>
            <a:r>
              <a:rPr lang="en-US" dirty="0"/>
              <a:t># Service Hours				41,700/year</a:t>
            </a:r>
          </a:p>
          <a:p>
            <a:r>
              <a:rPr lang="en-US" dirty="0"/>
              <a:t>Financial Impact of Volunteerism		$1M+/year</a:t>
            </a:r>
          </a:p>
          <a:p>
            <a:r>
              <a:rPr lang="en-US" dirty="0"/>
              <a:t>Students completing internship 	     	75%</a:t>
            </a:r>
          </a:p>
          <a:p>
            <a:r>
              <a:rPr lang="en-US" dirty="0"/>
              <a:t>Graduates who stay in the Corridor		80%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79712A-F17F-466A-B4B2-372289A669E8}"/>
              </a:ext>
            </a:extLst>
          </p:cNvPr>
          <p:cNvSpPr txBox="1"/>
          <p:nvPr/>
        </p:nvSpPr>
        <p:spPr>
          <a:xfrm>
            <a:off x="2669386" y="5171520"/>
            <a:ext cx="4417218" cy="1631216"/>
          </a:xfrm>
          <a:prstGeom prst="rect">
            <a:avLst/>
          </a:prstGeom>
          <a:solidFill>
            <a:srgbClr val="EAEFF7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We Provide High Quality Education</a:t>
            </a:r>
          </a:p>
          <a:p>
            <a:endParaRPr lang="en-US" sz="1000" dirty="0"/>
          </a:p>
          <a:p>
            <a:r>
              <a:rPr lang="en-US" dirty="0"/>
              <a:t>Average Class Size			16</a:t>
            </a:r>
          </a:p>
          <a:p>
            <a:r>
              <a:rPr lang="en-US" dirty="0"/>
              <a:t>Student/Faculty Ratio		13:1</a:t>
            </a:r>
          </a:p>
          <a:p>
            <a:r>
              <a:rPr lang="en-US" dirty="0"/>
              <a:t>Students employed/in grad school </a:t>
            </a:r>
          </a:p>
          <a:p>
            <a:r>
              <a:rPr lang="en-US" dirty="0"/>
              <a:t>9 months post  graduation		96%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E7AC8-0BDA-4042-A5B9-8FADD686BD95}"/>
              </a:ext>
            </a:extLst>
          </p:cNvPr>
          <p:cNvSpPr txBox="1"/>
          <p:nvPr/>
        </p:nvSpPr>
        <p:spPr>
          <a:xfrm>
            <a:off x="614363" y="138655"/>
            <a:ext cx="7915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Mount Mercy University </a:t>
            </a:r>
          </a:p>
          <a:p>
            <a:pPr algn="ctr"/>
            <a:r>
              <a:rPr lang="en-US" sz="2400" b="1" dirty="0"/>
              <a:t>Fully Committed to Educating Iowa’s Workforce</a:t>
            </a:r>
          </a:p>
          <a:p>
            <a:pPr algn="ctr"/>
            <a:r>
              <a:rPr lang="en-US" sz="2400" b="1" dirty="0"/>
              <a:t>Building Programs with Industry Input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2E5BAD-132F-415C-A8D3-7F0939B8ABC3}"/>
              </a:ext>
            </a:extLst>
          </p:cNvPr>
          <p:cNvSpPr txBox="1"/>
          <p:nvPr/>
        </p:nvSpPr>
        <p:spPr>
          <a:xfrm>
            <a:off x="7766446" y="3561657"/>
            <a:ext cx="1322783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Help us Help more</a:t>
            </a:r>
          </a:p>
          <a:p>
            <a:pPr algn="ctr"/>
            <a:r>
              <a:rPr lang="en-US" dirty="0"/>
              <a:t>Provide data, time, projects </a:t>
            </a:r>
          </a:p>
        </p:txBody>
      </p:sp>
    </p:spTree>
    <p:extLst>
      <p:ext uri="{BB962C8B-B14F-4D97-AF65-F5344CB8AC3E}">
        <p14:creationId xmlns:p14="http://schemas.microsoft.com/office/powerpoint/2010/main" val="407288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33" y="-327344"/>
            <a:ext cx="9813135" cy="7364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D1EAEB-AB5A-88EA-9778-94456E0498A8}"/>
              </a:ext>
            </a:extLst>
          </p:cNvPr>
          <p:cNvSpPr txBox="1"/>
          <p:nvPr/>
        </p:nvSpPr>
        <p:spPr>
          <a:xfrm>
            <a:off x="470780" y="183442"/>
            <a:ext cx="7469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56999"/>
                </a:solidFill>
              </a:rPr>
              <a:t>Data Science @MMU</a:t>
            </a:r>
          </a:p>
          <a:p>
            <a:r>
              <a:rPr lang="en-US" sz="3200" dirty="0">
                <a:solidFill>
                  <a:srgbClr val="056999"/>
                </a:solidFill>
              </a:rPr>
              <a:t>A new program built with industry input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CB9CB8-7B8B-5F55-982D-E1E58329D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22" y="2217783"/>
            <a:ext cx="2753109" cy="32770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AE00F1-65C0-3954-13AB-93B86F013D54}"/>
              </a:ext>
            </a:extLst>
          </p:cNvPr>
          <p:cNvSpPr txBox="1"/>
          <p:nvPr/>
        </p:nvSpPr>
        <p:spPr>
          <a:xfrm>
            <a:off x="4014447" y="2213990"/>
            <a:ext cx="48707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 your math homework look like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explanation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presentable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Assumes the reader knows the answer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Not an adult problem.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4C13D9-C9C0-4133-849D-34019E11FE1F}"/>
              </a:ext>
            </a:extLst>
          </p:cNvPr>
          <p:cNvSpPr txBox="1"/>
          <p:nvPr/>
        </p:nvSpPr>
        <p:spPr>
          <a:xfrm>
            <a:off x="470780" y="1260660"/>
            <a:ext cx="49250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Writing across STEM curriculum</a:t>
            </a:r>
          </a:p>
        </p:txBody>
      </p:sp>
    </p:spTree>
    <p:extLst>
      <p:ext uri="{BB962C8B-B14F-4D97-AF65-F5344CB8AC3E}">
        <p14:creationId xmlns:p14="http://schemas.microsoft.com/office/powerpoint/2010/main" val="240680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33" y="-327344"/>
            <a:ext cx="9813135" cy="7364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D1EAEB-AB5A-88EA-9778-94456E0498A8}"/>
              </a:ext>
            </a:extLst>
          </p:cNvPr>
          <p:cNvSpPr txBox="1"/>
          <p:nvPr/>
        </p:nvSpPr>
        <p:spPr>
          <a:xfrm>
            <a:off x="470780" y="183442"/>
            <a:ext cx="7469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56999"/>
                </a:solidFill>
              </a:rPr>
              <a:t>Data Science @MMU</a:t>
            </a:r>
          </a:p>
          <a:p>
            <a:r>
              <a:rPr lang="en-US" sz="3200" dirty="0">
                <a:solidFill>
                  <a:srgbClr val="056999"/>
                </a:solidFill>
              </a:rPr>
              <a:t>A new program built with industry input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F53F51-8BA6-54A2-A583-D79EA1EC9BCC}"/>
              </a:ext>
            </a:extLst>
          </p:cNvPr>
          <p:cNvSpPr txBox="1"/>
          <p:nvPr/>
        </p:nvSpPr>
        <p:spPr>
          <a:xfrm>
            <a:off x="470780" y="1257667"/>
            <a:ext cx="510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Writing across STEM curriculum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CB9CB8-7B8B-5F55-982D-E1E58329D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22" y="2217783"/>
            <a:ext cx="2753109" cy="3277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6F394C-A2B9-B022-0AEC-49A0FF3CF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176" y="2013273"/>
            <a:ext cx="5864871" cy="348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0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33" y="-327344"/>
            <a:ext cx="9813135" cy="7364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D1EAEB-AB5A-88EA-9778-94456E0498A8}"/>
              </a:ext>
            </a:extLst>
          </p:cNvPr>
          <p:cNvSpPr txBox="1"/>
          <p:nvPr/>
        </p:nvSpPr>
        <p:spPr>
          <a:xfrm>
            <a:off x="470780" y="183442"/>
            <a:ext cx="7469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56999"/>
                </a:solidFill>
              </a:rPr>
              <a:t>Data Science @MMU</a:t>
            </a:r>
          </a:p>
          <a:p>
            <a:r>
              <a:rPr lang="en-US" sz="3200" dirty="0">
                <a:solidFill>
                  <a:srgbClr val="056999"/>
                </a:solidFill>
              </a:rPr>
              <a:t>A new program built with industry input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F53F51-8BA6-54A2-A583-D79EA1EC9BCC}"/>
              </a:ext>
            </a:extLst>
          </p:cNvPr>
          <p:cNvSpPr txBox="1"/>
          <p:nvPr/>
        </p:nvSpPr>
        <p:spPr>
          <a:xfrm>
            <a:off x="470780" y="1259663"/>
            <a:ext cx="497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Writing across STEM curriculum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F394C-A2B9-B022-0AEC-49A0FF3CF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176" y="2013273"/>
            <a:ext cx="5864871" cy="34815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9136F6-613B-DC99-B3B9-C4F47ACE628D}"/>
              </a:ext>
            </a:extLst>
          </p:cNvPr>
          <p:cNvSpPr txBox="1"/>
          <p:nvPr/>
        </p:nvSpPr>
        <p:spPr>
          <a:xfrm>
            <a:off x="72428" y="2404110"/>
            <a:ext cx="33957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Writing 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Contextualize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Explanations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Presentable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Educating the reader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CLOSER to an adult problem. </a:t>
            </a:r>
          </a:p>
        </p:txBody>
      </p:sp>
    </p:spTree>
    <p:extLst>
      <p:ext uri="{BB962C8B-B14F-4D97-AF65-F5344CB8AC3E}">
        <p14:creationId xmlns:p14="http://schemas.microsoft.com/office/powerpoint/2010/main" val="1208013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33" y="-327344"/>
            <a:ext cx="9813135" cy="7364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D1EAEB-AB5A-88EA-9778-94456E0498A8}"/>
              </a:ext>
            </a:extLst>
          </p:cNvPr>
          <p:cNvSpPr txBox="1"/>
          <p:nvPr/>
        </p:nvSpPr>
        <p:spPr>
          <a:xfrm>
            <a:off x="470780" y="183442"/>
            <a:ext cx="7469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56999"/>
                </a:solidFill>
              </a:rPr>
              <a:t>Data Science @MMU</a:t>
            </a:r>
          </a:p>
          <a:p>
            <a:r>
              <a:rPr lang="en-US" sz="3200" dirty="0">
                <a:solidFill>
                  <a:srgbClr val="056999"/>
                </a:solidFill>
              </a:rPr>
              <a:t>A new program built with industry input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F53F51-8BA6-54A2-A583-D79EA1EC9BCC}"/>
              </a:ext>
            </a:extLst>
          </p:cNvPr>
          <p:cNvSpPr txBox="1"/>
          <p:nvPr/>
        </p:nvSpPr>
        <p:spPr>
          <a:xfrm>
            <a:off x="470780" y="1259663"/>
            <a:ext cx="528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Speaking across STEM curriculum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DFA168-09DC-6C98-A3A4-EB0BFECB85FF}"/>
              </a:ext>
            </a:extLst>
          </p:cNvPr>
          <p:cNvSpPr txBox="1"/>
          <p:nvPr/>
        </p:nvSpPr>
        <p:spPr>
          <a:xfrm>
            <a:off x="561315" y="1982709"/>
            <a:ext cx="5631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593FAC01-12E0-0485-519F-9875CD724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00" y="1808409"/>
            <a:ext cx="4879818" cy="365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5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33" y="-327344"/>
            <a:ext cx="9813135" cy="7364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D1EAEB-AB5A-88EA-9778-94456E0498A8}"/>
              </a:ext>
            </a:extLst>
          </p:cNvPr>
          <p:cNvSpPr txBox="1"/>
          <p:nvPr/>
        </p:nvSpPr>
        <p:spPr>
          <a:xfrm>
            <a:off x="470780" y="183442"/>
            <a:ext cx="7469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56999"/>
                </a:solidFill>
              </a:rPr>
              <a:t>Data Science @MMU</a:t>
            </a:r>
          </a:p>
          <a:p>
            <a:r>
              <a:rPr lang="en-US" sz="3200" dirty="0">
                <a:solidFill>
                  <a:srgbClr val="056999"/>
                </a:solidFill>
              </a:rPr>
              <a:t>A new program built with industry input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DE79-3928-FE8C-C6FD-432D76E17805}"/>
              </a:ext>
            </a:extLst>
          </p:cNvPr>
          <p:cNvSpPr txBox="1"/>
          <p:nvPr/>
        </p:nvSpPr>
        <p:spPr>
          <a:xfrm>
            <a:off x="470780" y="1511929"/>
            <a:ext cx="832013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 Science Majors will at all levels of the major: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Write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Collaborate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 </a:t>
            </a:r>
            <a:r>
              <a:rPr lang="en-US" sz="2800" i="1" dirty="0"/>
              <a:t>courageous</a:t>
            </a:r>
            <a:r>
              <a:rPr lang="en-US" sz="2800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5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33" y="-327344"/>
            <a:ext cx="9813135" cy="7364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D1EAEB-AB5A-88EA-9778-94456E0498A8}"/>
              </a:ext>
            </a:extLst>
          </p:cNvPr>
          <p:cNvSpPr txBox="1"/>
          <p:nvPr/>
        </p:nvSpPr>
        <p:spPr>
          <a:xfrm>
            <a:off x="470780" y="183442"/>
            <a:ext cx="7469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56999"/>
                </a:solidFill>
              </a:rPr>
              <a:t>Data Science @MMU</a:t>
            </a:r>
          </a:p>
          <a:p>
            <a:r>
              <a:rPr lang="en-US" sz="3200" dirty="0">
                <a:solidFill>
                  <a:srgbClr val="056999"/>
                </a:solidFill>
              </a:rPr>
              <a:t>A new program built with industry input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DE79-3928-FE8C-C6FD-432D76E17805}"/>
              </a:ext>
            </a:extLst>
          </p:cNvPr>
          <p:cNvSpPr txBox="1"/>
          <p:nvPr/>
        </p:nvSpPr>
        <p:spPr>
          <a:xfrm>
            <a:off x="470780" y="1511929"/>
            <a:ext cx="832013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 Science Majors will at all levels of the major: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Write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Collaborate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 </a:t>
            </a:r>
            <a:r>
              <a:rPr lang="en-US" sz="2800" i="1" dirty="0"/>
              <a:t>courageous</a:t>
            </a:r>
            <a:r>
              <a:rPr lang="en-US" sz="2800" dirty="0"/>
              <a:t>!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600A91-97CB-D70C-D7F6-E07480BE3254}"/>
              </a:ext>
            </a:extLst>
          </p:cNvPr>
          <p:cNvSpPr txBox="1"/>
          <p:nvPr/>
        </p:nvSpPr>
        <p:spPr>
          <a:xfrm>
            <a:off x="2388124" y="3920567"/>
            <a:ext cx="6755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..and yes, lots of math and computing!</a:t>
            </a:r>
          </a:p>
        </p:txBody>
      </p:sp>
    </p:spTree>
    <p:extLst>
      <p:ext uri="{BB962C8B-B14F-4D97-AF65-F5344CB8AC3E}">
        <p14:creationId xmlns:p14="http://schemas.microsoft.com/office/powerpoint/2010/main" val="2948473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33" y="-327344"/>
            <a:ext cx="9813135" cy="7364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D1EAEB-AB5A-88EA-9778-94456E0498A8}"/>
              </a:ext>
            </a:extLst>
          </p:cNvPr>
          <p:cNvSpPr txBox="1"/>
          <p:nvPr/>
        </p:nvSpPr>
        <p:spPr>
          <a:xfrm>
            <a:off x="470780" y="183442"/>
            <a:ext cx="7469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56999"/>
                </a:solidFill>
              </a:rPr>
              <a:t>Data Science @MMU</a:t>
            </a:r>
          </a:p>
          <a:p>
            <a:r>
              <a:rPr lang="en-US" sz="3200" dirty="0">
                <a:solidFill>
                  <a:srgbClr val="056999"/>
                </a:solidFill>
              </a:rPr>
              <a:t>A new program built with industry input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DE79-3928-FE8C-C6FD-432D76E17805}"/>
              </a:ext>
            </a:extLst>
          </p:cNvPr>
          <p:cNvSpPr txBox="1"/>
          <p:nvPr/>
        </p:nvSpPr>
        <p:spPr>
          <a:xfrm>
            <a:off x="463851" y="1771446"/>
            <a:ext cx="41081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But we need YOUR help!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Donate your data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Give your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Propose a project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717D44-1139-1C0C-8A15-81D9D40E8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66" y="2206012"/>
            <a:ext cx="3673583" cy="367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697E7E-7FD8-8CF4-DE6C-04DEEEE8CEDC}"/>
              </a:ext>
            </a:extLst>
          </p:cNvPr>
          <p:cNvSpPr txBox="1"/>
          <p:nvPr/>
        </p:nvSpPr>
        <p:spPr>
          <a:xfrm>
            <a:off x="4729373" y="1575303"/>
            <a:ext cx="4227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rtodd+FR_IA@mtmercy.edu</a:t>
            </a:r>
          </a:p>
        </p:txBody>
      </p:sp>
    </p:spTree>
    <p:extLst>
      <p:ext uri="{BB962C8B-B14F-4D97-AF65-F5344CB8AC3E}">
        <p14:creationId xmlns:p14="http://schemas.microsoft.com/office/powerpoint/2010/main" val="233791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1355" y="2416629"/>
            <a:ext cx="258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Theme 1 </a:t>
            </a:r>
          </a:p>
          <a:p>
            <a:r>
              <a:rPr lang="en-US" dirty="0"/>
              <a:t>Cover slide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33" y="-322581"/>
            <a:ext cx="9813135" cy="7364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D1EAEB-AB5A-88EA-9778-94456E0498A8}"/>
              </a:ext>
            </a:extLst>
          </p:cNvPr>
          <p:cNvSpPr txBox="1"/>
          <p:nvPr/>
        </p:nvSpPr>
        <p:spPr>
          <a:xfrm>
            <a:off x="470780" y="183442"/>
            <a:ext cx="7469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56999"/>
                </a:solidFill>
              </a:rPr>
              <a:t>Data Science @MMU</a:t>
            </a:r>
          </a:p>
          <a:p>
            <a:r>
              <a:rPr lang="en-US" sz="3200" dirty="0">
                <a:solidFill>
                  <a:srgbClr val="056999"/>
                </a:solidFill>
              </a:rPr>
              <a:t>A new program built with industry input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67AAA-6D9A-F832-420B-05BACB806F52}"/>
              </a:ext>
            </a:extLst>
          </p:cNvPr>
          <p:cNvSpPr txBox="1"/>
          <p:nvPr/>
        </p:nvSpPr>
        <p:spPr>
          <a:xfrm>
            <a:off x="4829536" y="1531377"/>
            <a:ext cx="4662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Data Science?</a:t>
            </a:r>
          </a:p>
        </p:txBody>
      </p:sp>
      <p:pic>
        <p:nvPicPr>
          <p:cNvPr id="9" name="Picture 8" descr="Diagram, venn diagram&#10;&#10;Description automatically generated">
            <a:extLst>
              <a:ext uri="{FF2B5EF4-FFF2-40B4-BE49-F238E27FC236}">
                <a16:creationId xmlns:a16="http://schemas.microsoft.com/office/drawing/2014/main" id="{8AD4768F-E6C6-9AF5-4726-5EFB0F8BBC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5" t="3292" r="18860" b="3370"/>
          <a:stretch/>
        </p:blipFill>
        <p:spPr>
          <a:xfrm>
            <a:off x="22152" y="1311925"/>
            <a:ext cx="4292314" cy="4328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6AB281-0371-28F6-D1A8-4CE40F2335DD}"/>
              </a:ext>
            </a:extLst>
          </p:cNvPr>
          <p:cNvSpPr txBox="1"/>
          <p:nvPr/>
        </p:nvSpPr>
        <p:spPr>
          <a:xfrm>
            <a:off x="4865445" y="2315614"/>
            <a:ext cx="3074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Buzz words</a:t>
            </a:r>
          </a:p>
          <a:p>
            <a:r>
              <a:rPr lang="en-US" sz="2400" dirty="0"/>
              <a:t>Big Data</a:t>
            </a:r>
          </a:p>
          <a:p>
            <a:r>
              <a:rPr lang="en-US" sz="2400" dirty="0"/>
              <a:t>Machine Learning</a:t>
            </a:r>
          </a:p>
          <a:p>
            <a:r>
              <a:rPr lang="en-US" sz="2400" dirty="0"/>
              <a:t>Artificial Intelligence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B8E9C7-97B2-0090-2F21-EABF1D0E257B}"/>
              </a:ext>
            </a:extLst>
          </p:cNvPr>
          <p:cNvSpPr txBox="1"/>
          <p:nvPr/>
        </p:nvSpPr>
        <p:spPr>
          <a:xfrm>
            <a:off x="4829536" y="3908555"/>
            <a:ext cx="3558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Uses</a:t>
            </a:r>
          </a:p>
          <a:p>
            <a:r>
              <a:rPr lang="en-US" sz="2400" dirty="0"/>
              <a:t>Customer Analytics</a:t>
            </a:r>
          </a:p>
          <a:p>
            <a:r>
              <a:rPr lang="en-US" sz="2400" dirty="0"/>
              <a:t>Recommender Systems</a:t>
            </a:r>
          </a:p>
          <a:p>
            <a:r>
              <a:rPr lang="en-US" sz="2400" dirty="0"/>
              <a:t>Predictive Maintenance</a:t>
            </a:r>
          </a:p>
        </p:txBody>
      </p:sp>
    </p:spTree>
    <p:extLst>
      <p:ext uri="{BB962C8B-B14F-4D97-AF65-F5344CB8AC3E}">
        <p14:creationId xmlns:p14="http://schemas.microsoft.com/office/powerpoint/2010/main" val="408091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1355" y="2416629"/>
            <a:ext cx="258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Theme 1 </a:t>
            </a:r>
          </a:p>
          <a:p>
            <a:r>
              <a:rPr lang="en-US" dirty="0"/>
              <a:t>Cover slide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33" y="-322581"/>
            <a:ext cx="9813135" cy="7364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D1EAEB-AB5A-88EA-9778-94456E0498A8}"/>
              </a:ext>
            </a:extLst>
          </p:cNvPr>
          <p:cNvSpPr txBox="1"/>
          <p:nvPr/>
        </p:nvSpPr>
        <p:spPr>
          <a:xfrm>
            <a:off x="470780" y="183442"/>
            <a:ext cx="7469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56999"/>
                </a:solidFill>
              </a:rPr>
              <a:t>Data Science @MMU</a:t>
            </a:r>
          </a:p>
          <a:p>
            <a:r>
              <a:rPr lang="en-US" sz="3200" dirty="0">
                <a:solidFill>
                  <a:srgbClr val="056999"/>
                </a:solidFill>
              </a:rPr>
              <a:t>A new program built with industry input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67AAA-6D9A-F832-420B-05BACB806F52}"/>
              </a:ext>
            </a:extLst>
          </p:cNvPr>
          <p:cNvSpPr txBox="1"/>
          <p:nvPr/>
        </p:nvSpPr>
        <p:spPr>
          <a:xfrm>
            <a:off x="470780" y="1311925"/>
            <a:ext cx="466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BC76A2-2BDA-E558-909F-1C6BD2CBF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29" y="1377261"/>
            <a:ext cx="4362909" cy="38737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6FA605-1EC1-772E-F098-6843EE38B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720" y="1377261"/>
            <a:ext cx="4203099" cy="387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0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1355" y="2416629"/>
            <a:ext cx="258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Theme 1 </a:t>
            </a:r>
          </a:p>
          <a:p>
            <a:r>
              <a:rPr lang="en-US" dirty="0"/>
              <a:t>Cover slide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33" y="-322581"/>
            <a:ext cx="9813135" cy="7364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D1EAEB-AB5A-88EA-9778-94456E0498A8}"/>
              </a:ext>
            </a:extLst>
          </p:cNvPr>
          <p:cNvSpPr txBox="1"/>
          <p:nvPr/>
        </p:nvSpPr>
        <p:spPr>
          <a:xfrm>
            <a:off x="470780" y="183442"/>
            <a:ext cx="7469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56999"/>
                </a:solidFill>
              </a:rPr>
              <a:t>Data Science @MMU</a:t>
            </a:r>
          </a:p>
          <a:p>
            <a:r>
              <a:rPr lang="en-US" sz="3200" dirty="0">
                <a:solidFill>
                  <a:srgbClr val="056999"/>
                </a:solidFill>
              </a:rPr>
              <a:t>A new program built with industry input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67AAA-6D9A-F832-420B-05BACB806F52}"/>
              </a:ext>
            </a:extLst>
          </p:cNvPr>
          <p:cNvSpPr txBox="1"/>
          <p:nvPr/>
        </p:nvSpPr>
        <p:spPr>
          <a:xfrm>
            <a:off x="470780" y="1311925"/>
            <a:ext cx="466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759CCC-F139-4EED-9E05-D51CCD57A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766" y="1522710"/>
            <a:ext cx="3799786" cy="19062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9E9125-FA64-44B2-94F7-C24C3CB00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114" y="1916728"/>
            <a:ext cx="1842803" cy="785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2A9EF4-807C-4A90-AF65-6C993BB629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628"/>
          <a:stretch/>
        </p:blipFill>
        <p:spPr>
          <a:xfrm>
            <a:off x="4046152" y="2689411"/>
            <a:ext cx="5325218" cy="12515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66C299-9EA7-40C1-91AF-92F772B07B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9973" y="2192717"/>
            <a:ext cx="1503663" cy="547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7C7AD8-1F55-4334-A8AF-B301E154E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6" y="4516673"/>
            <a:ext cx="5534797" cy="19243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367FE4-17FD-4F66-8A44-E8F0DD4A6E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7896" y="4402857"/>
            <a:ext cx="2021730" cy="125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9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1355" y="2416629"/>
            <a:ext cx="258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Theme 1 </a:t>
            </a:r>
          </a:p>
          <a:p>
            <a:r>
              <a:rPr lang="en-US" dirty="0"/>
              <a:t>Cover slide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33" y="-322581"/>
            <a:ext cx="9813135" cy="7364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D1EAEB-AB5A-88EA-9778-94456E0498A8}"/>
              </a:ext>
            </a:extLst>
          </p:cNvPr>
          <p:cNvSpPr txBox="1"/>
          <p:nvPr/>
        </p:nvSpPr>
        <p:spPr>
          <a:xfrm>
            <a:off x="470780" y="183442"/>
            <a:ext cx="7469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56999"/>
                </a:solidFill>
              </a:rPr>
              <a:t>Data Science @MMU</a:t>
            </a:r>
          </a:p>
          <a:p>
            <a:r>
              <a:rPr lang="en-US" sz="3200" dirty="0">
                <a:solidFill>
                  <a:srgbClr val="056999"/>
                </a:solidFill>
              </a:rPr>
              <a:t>A new program built with industry input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67AAA-6D9A-F832-420B-05BACB806F52}"/>
              </a:ext>
            </a:extLst>
          </p:cNvPr>
          <p:cNvSpPr txBox="1"/>
          <p:nvPr/>
        </p:nvSpPr>
        <p:spPr>
          <a:xfrm>
            <a:off x="470780" y="1311925"/>
            <a:ext cx="466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01EB71-D474-66DC-AB1A-209757DE0328}"/>
              </a:ext>
            </a:extLst>
          </p:cNvPr>
          <p:cNvSpPr txBox="1"/>
          <p:nvPr/>
        </p:nvSpPr>
        <p:spPr>
          <a:xfrm>
            <a:off x="1426062" y="1282260"/>
            <a:ext cx="71113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Let’s ask some businesses what they are looking for in a new hire in data science!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D80666-6C63-C7CD-571C-80E5AEE44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5256" y="2724150"/>
            <a:ext cx="3619492" cy="89280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F7F8BFB-9988-2110-F863-061ADFB929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0781" y="2585439"/>
            <a:ext cx="2576722" cy="1158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325C43-C6DB-977E-6D06-005DA18E381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9" b="-10708"/>
          <a:stretch/>
        </p:blipFill>
        <p:spPr>
          <a:xfrm>
            <a:off x="377621" y="4526449"/>
            <a:ext cx="3270926" cy="722304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A5146832-190D-B6C7-846C-3514176092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52" y="4257922"/>
            <a:ext cx="4967450" cy="111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7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1355" y="2416629"/>
            <a:ext cx="258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Theme 1 </a:t>
            </a:r>
          </a:p>
          <a:p>
            <a:r>
              <a:rPr lang="en-US"/>
              <a:t>Cover slide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33" y="-295421"/>
            <a:ext cx="9813135" cy="7364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D1EAEB-AB5A-88EA-9778-94456E0498A8}"/>
              </a:ext>
            </a:extLst>
          </p:cNvPr>
          <p:cNvSpPr txBox="1"/>
          <p:nvPr/>
        </p:nvSpPr>
        <p:spPr>
          <a:xfrm>
            <a:off x="470780" y="183442"/>
            <a:ext cx="7469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56999"/>
                </a:solidFill>
              </a:rPr>
              <a:t>Data Science @MMU</a:t>
            </a:r>
          </a:p>
          <a:p>
            <a:r>
              <a:rPr lang="en-US" sz="3200">
                <a:solidFill>
                  <a:srgbClr val="056999"/>
                </a:solidFill>
              </a:rPr>
              <a:t>A new program built with industry input </a:t>
            </a:r>
            <a:endParaRPr lang="en-US" sz="3200" dirty="0">
              <a:solidFill>
                <a:srgbClr val="05699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67AAA-6D9A-F832-420B-05BACB806F52}"/>
              </a:ext>
            </a:extLst>
          </p:cNvPr>
          <p:cNvSpPr txBox="1"/>
          <p:nvPr/>
        </p:nvSpPr>
        <p:spPr>
          <a:xfrm>
            <a:off x="470780" y="1311925"/>
            <a:ext cx="466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picture containing person, holding, hand&#10;&#10;Description automatically generated">
            <a:extLst>
              <a:ext uri="{FF2B5EF4-FFF2-40B4-BE49-F238E27FC236}">
                <a16:creationId xmlns:a16="http://schemas.microsoft.com/office/drawing/2014/main" id="{FC1A00B8-C2C3-D075-3AE6-242AC3E29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62" y="1311925"/>
            <a:ext cx="3222108" cy="2756822"/>
          </a:xfrm>
          <a:prstGeom prst="rect">
            <a:avLst/>
          </a:prstGeom>
        </p:spPr>
      </p:pic>
      <p:pic>
        <p:nvPicPr>
          <p:cNvPr id="10" name="Picture 9" descr="A person with her hands on her face&#10;&#10;Description automatically generated with medium confidence">
            <a:extLst>
              <a:ext uri="{FF2B5EF4-FFF2-40B4-BE49-F238E27FC236}">
                <a16:creationId xmlns:a16="http://schemas.microsoft.com/office/drawing/2014/main" id="{E48FF79A-74D9-C939-357A-EFE9A9F47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88" y="3501484"/>
            <a:ext cx="5982535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1355" y="2416629"/>
            <a:ext cx="258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Theme 1 </a:t>
            </a:r>
          </a:p>
          <a:p>
            <a:r>
              <a:rPr lang="en-US"/>
              <a:t>Cover slide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33" y="-295421"/>
            <a:ext cx="9813135" cy="7364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D1EAEB-AB5A-88EA-9778-94456E0498A8}"/>
              </a:ext>
            </a:extLst>
          </p:cNvPr>
          <p:cNvSpPr txBox="1"/>
          <p:nvPr/>
        </p:nvSpPr>
        <p:spPr>
          <a:xfrm>
            <a:off x="470780" y="183442"/>
            <a:ext cx="7469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56999"/>
                </a:solidFill>
              </a:rPr>
              <a:t>Data Science @MMU</a:t>
            </a:r>
          </a:p>
          <a:p>
            <a:r>
              <a:rPr lang="en-US" sz="3200">
                <a:solidFill>
                  <a:srgbClr val="056999"/>
                </a:solidFill>
              </a:rPr>
              <a:t>A new program built with industry input </a:t>
            </a:r>
            <a:endParaRPr lang="en-US" sz="3200" dirty="0">
              <a:solidFill>
                <a:srgbClr val="05699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67AAA-6D9A-F832-420B-05BACB806F52}"/>
              </a:ext>
            </a:extLst>
          </p:cNvPr>
          <p:cNvSpPr txBox="1"/>
          <p:nvPr/>
        </p:nvSpPr>
        <p:spPr>
          <a:xfrm>
            <a:off x="470780" y="1311925"/>
            <a:ext cx="466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2531EFCA-EC2A-1A72-43E5-0836F2EE6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" y="1774859"/>
            <a:ext cx="8483097" cy="44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6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33" y="-327344"/>
            <a:ext cx="9813135" cy="7364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D1EAEB-AB5A-88EA-9778-94456E0498A8}"/>
              </a:ext>
            </a:extLst>
          </p:cNvPr>
          <p:cNvSpPr txBox="1"/>
          <p:nvPr/>
        </p:nvSpPr>
        <p:spPr>
          <a:xfrm>
            <a:off x="470780" y="183442"/>
            <a:ext cx="7469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56999"/>
                </a:solidFill>
              </a:rPr>
              <a:t>Data Science @MMU</a:t>
            </a:r>
          </a:p>
          <a:p>
            <a:r>
              <a:rPr lang="en-US" sz="3200" dirty="0">
                <a:solidFill>
                  <a:srgbClr val="056999"/>
                </a:solidFill>
              </a:rPr>
              <a:t>A new program built with industry input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D64CA-441C-A777-2E74-55561ECB2F68}"/>
              </a:ext>
            </a:extLst>
          </p:cNvPr>
          <p:cNvSpPr txBox="1"/>
          <p:nvPr/>
        </p:nvSpPr>
        <p:spPr>
          <a:xfrm>
            <a:off x="85013" y="2164403"/>
            <a:ext cx="49250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Q: What </a:t>
            </a:r>
            <a:r>
              <a:rPr lang="en-US" sz="1800" u="sng" dirty="0"/>
              <a:t>skills</a:t>
            </a:r>
            <a:r>
              <a:rPr lang="en-US" sz="1800" dirty="0"/>
              <a:t> make for a great new hire in data science?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Be part of a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able to communicate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Be able to ask the right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able to break a problem down into pieces.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Be </a:t>
            </a:r>
            <a:r>
              <a:rPr lang="en-US" i="1" dirty="0"/>
              <a:t>courageous</a:t>
            </a:r>
            <a:endParaRPr lang="en-US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B3DDAA-C187-74FA-D137-E94C551597FF}"/>
              </a:ext>
            </a:extLst>
          </p:cNvPr>
          <p:cNvSpPr txBox="1"/>
          <p:nvPr/>
        </p:nvSpPr>
        <p:spPr>
          <a:xfrm>
            <a:off x="470780" y="1260862"/>
            <a:ext cx="7125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What did we learn (even if we already knew)?</a:t>
            </a:r>
          </a:p>
        </p:txBody>
      </p:sp>
    </p:spTree>
    <p:extLst>
      <p:ext uri="{BB962C8B-B14F-4D97-AF65-F5344CB8AC3E}">
        <p14:creationId xmlns:p14="http://schemas.microsoft.com/office/powerpoint/2010/main" val="421817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33" y="-327344"/>
            <a:ext cx="9813135" cy="7364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D1EAEB-AB5A-88EA-9778-94456E0498A8}"/>
              </a:ext>
            </a:extLst>
          </p:cNvPr>
          <p:cNvSpPr txBox="1"/>
          <p:nvPr/>
        </p:nvSpPr>
        <p:spPr>
          <a:xfrm>
            <a:off x="470780" y="183442"/>
            <a:ext cx="7469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56999"/>
                </a:solidFill>
              </a:rPr>
              <a:t>Data Science @MMU</a:t>
            </a:r>
          </a:p>
          <a:p>
            <a:r>
              <a:rPr lang="en-US" sz="3200" dirty="0">
                <a:solidFill>
                  <a:srgbClr val="056999"/>
                </a:solidFill>
              </a:rPr>
              <a:t>A new program built with industry input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D64CA-441C-A777-2E74-55561ECB2F68}"/>
              </a:ext>
            </a:extLst>
          </p:cNvPr>
          <p:cNvSpPr txBox="1"/>
          <p:nvPr/>
        </p:nvSpPr>
        <p:spPr>
          <a:xfrm>
            <a:off x="85013" y="2164403"/>
            <a:ext cx="49250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Q: What </a:t>
            </a:r>
            <a:r>
              <a:rPr lang="en-US" sz="1800" u="sng" dirty="0"/>
              <a:t>skills</a:t>
            </a:r>
            <a:r>
              <a:rPr lang="en-US" sz="1800" dirty="0"/>
              <a:t> make for a great new hire in data science?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Be part of a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able to communicate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Be able to ask the right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able to break a problem down into pieces.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Be </a:t>
            </a:r>
            <a:r>
              <a:rPr lang="en-US" i="1" dirty="0"/>
              <a:t>courageous</a:t>
            </a:r>
            <a:endParaRPr lang="en-US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D22CE1-3DBF-5B94-BF32-248395C29756}"/>
              </a:ext>
            </a:extLst>
          </p:cNvPr>
          <p:cNvSpPr txBox="1"/>
          <p:nvPr/>
        </p:nvSpPr>
        <p:spPr>
          <a:xfrm>
            <a:off x="5205743" y="2164403"/>
            <a:ext cx="40378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Implicit assumptions in these answers: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assume they will have learned the basic technical skills, and you know what they 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know we’re going to have to train them in for our specific needs.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need you to make sure they have the soft skills.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BEBE3-3BCA-5108-3B99-04D7F9958B1D}"/>
              </a:ext>
            </a:extLst>
          </p:cNvPr>
          <p:cNvSpPr txBox="1"/>
          <p:nvPr/>
        </p:nvSpPr>
        <p:spPr>
          <a:xfrm>
            <a:off x="470780" y="1258436"/>
            <a:ext cx="736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did we learn (even if we already knew)?</a:t>
            </a:r>
          </a:p>
        </p:txBody>
      </p:sp>
    </p:spTree>
    <p:extLst>
      <p:ext uri="{BB962C8B-B14F-4D97-AF65-F5344CB8AC3E}">
        <p14:creationId xmlns:p14="http://schemas.microsoft.com/office/powerpoint/2010/main" val="3445602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056"/>
      </a:dk1>
      <a:lt1>
        <a:sysClr val="window" lastClr="FFFFFF"/>
      </a:lt1>
      <a:dk2>
        <a:srgbClr val="003056"/>
      </a:dk2>
      <a:lt2>
        <a:srgbClr val="FFDD00"/>
      </a:lt2>
      <a:accent1>
        <a:srgbClr val="003056"/>
      </a:accent1>
      <a:accent2>
        <a:srgbClr val="FFDD00"/>
      </a:accent2>
      <a:accent3>
        <a:srgbClr val="00A0DE"/>
      </a:accent3>
      <a:accent4>
        <a:srgbClr val="003056"/>
      </a:accent4>
      <a:accent5>
        <a:srgbClr val="FFDD00"/>
      </a:accent5>
      <a:accent6>
        <a:srgbClr val="00A0DE"/>
      </a:accent6>
      <a:hlink>
        <a:srgbClr val="003056"/>
      </a:hlink>
      <a:folHlink>
        <a:srgbClr val="00305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46134f92-bd88-470d-b04b-a0873e864f60" xsi:nil="true"/>
    <NotebookType xmlns="46134f92-bd88-470d-b04b-a0873e864f60" xsi:nil="true"/>
    <Owner xmlns="46134f92-bd88-470d-b04b-a0873e864f60">
      <UserInfo>
        <DisplayName/>
        <AccountId xsi:nil="true"/>
        <AccountType/>
      </UserInfo>
    </Owner>
    <Invited_Students xmlns="46134f92-bd88-470d-b04b-a0873e864f60" xsi:nil="true"/>
    <IsNotebookLocked xmlns="46134f92-bd88-470d-b04b-a0873e864f60" xsi:nil="true"/>
    <Templates xmlns="46134f92-bd88-470d-b04b-a0873e864f60" xsi:nil="true"/>
    <FolderType xmlns="46134f92-bd88-470d-b04b-a0873e864f60" xsi:nil="true"/>
    <CultureName xmlns="46134f92-bd88-470d-b04b-a0873e864f60" xsi:nil="true"/>
    <Distribution_Groups xmlns="46134f92-bd88-470d-b04b-a0873e864f60" xsi:nil="true"/>
    <AppVersion xmlns="46134f92-bd88-470d-b04b-a0873e864f60" xsi:nil="true"/>
    <TeamsChannelId xmlns="46134f92-bd88-470d-b04b-a0873e864f60" xsi:nil="true"/>
    <Teams_Channel_Section_Location xmlns="46134f92-bd88-470d-b04b-a0873e864f60" xsi:nil="true"/>
    <Math_Settings xmlns="46134f92-bd88-470d-b04b-a0873e864f60" xsi:nil="true"/>
    <Teachers xmlns="46134f92-bd88-470d-b04b-a0873e864f60">
      <UserInfo>
        <DisplayName/>
        <AccountId xsi:nil="true"/>
        <AccountType/>
      </UserInfo>
    </Teachers>
    <Students xmlns="46134f92-bd88-470d-b04b-a0873e864f60">
      <UserInfo>
        <DisplayName/>
        <AccountId xsi:nil="true"/>
        <AccountType/>
      </UserInfo>
    </Students>
    <Student_Groups xmlns="46134f92-bd88-470d-b04b-a0873e864f60">
      <UserInfo>
        <DisplayName/>
        <AccountId xsi:nil="true"/>
        <AccountType/>
      </UserInfo>
    </Student_Groups>
    <Invited_Teachers xmlns="46134f92-bd88-470d-b04b-a0873e864f60" xsi:nil="true"/>
    <DefaultSectionNames xmlns="46134f92-bd88-470d-b04b-a0873e864f60" xsi:nil="true"/>
    <Is_Collaboration_Space_Locked xmlns="46134f92-bd88-470d-b04b-a0873e864f60" xsi:nil="true"/>
    <Self_Registration_Enabled xmlns="46134f92-bd88-470d-b04b-a0873e864f60" xsi:nil="true"/>
    <Has_Teacher_Only_SectionGroup xmlns="46134f92-bd88-470d-b04b-a0873e864f6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E23A449D31A4EBA14D7B897D4C9EC" ma:contentTypeVersion="35" ma:contentTypeDescription="Create a new document." ma:contentTypeScope="" ma:versionID="147a2f951b45f60cc8091048cab16274">
  <xsd:schema xmlns:xsd="http://www.w3.org/2001/XMLSchema" xmlns:xs="http://www.w3.org/2001/XMLSchema" xmlns:p="http://schemas.microsoft.com/office/2006/metadata/properties" xmlns:ns3="46134f92-bd88-470d-b04b-a0873e864f60" xmlns:ns4="89ece8b3-5139-4c63-9ae4-6ddeed9db5f6" targetNamespace="http://schemas.microsoft.com/office/2006/metadata/properties" ma:root="true" ma:fieldsID="b5bb6864f1c5df41470e46aff0867248" ns3:_="" ns4:_="">
    <xsd:import namespace="46134f92-bd88-470d-b04b-a0873e864f60"/>
    <xsd:import namespace="89ece8b3-5139-4c63-9ae4-6ddeed9db5f6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TeamsChannelId" minOccurs="0"/>
                <xsd:element ref="ns3:IsNotebookLocked" minOccurs="0"/>
                <xsd:element ref="ns3:Math_Settings" minOccurs="0"/>
                <xsd:element ref="ns3:MediaServiceGenerationTime" minOccurs="0"/>
                <xsd:element ref="ns3:MediaServiceEventHashCode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34f92-bd88-470d-b04b-a0873e864f60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ece8b3-5139-4c63-9ae4-6ddeed9db5f6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3E9707-70A5-4809-965D-4F9B3339A2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698FBE-720C-4AC3-AF36-26EDA01769FD}">
  <ds:schemaRefs>
    <ds:schemaRef ds:uri="http://schemas.microsoft.com/office/2006/metadata/properties"/>
    <ds:schemaRef ds:uri="46134f92-bd88-470d-b04b-a0873e864f60"/>
    <ds:schemaRef ds:uri="http://purl.org/dc/terms/"/>
    <ds:schemaRef ds:uri="http://purl.org/dc/elements/1.1/"/>
    <ds:schemaRef ds:uri="89ece8b3-5139-4c63-9ae4-6ddeed9db5f6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C275FE-3E83-438B-AEC2-D3DA37F55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134f92-bd88-470d-b04b-a0873e864f60"/>
    <ds:schemaRef ds:uri="89ece8b3-5139-4c63-9ae4-6ddeed9db5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8325</TotalTime>
  <Words>658</Words>
  <Application>Microsoft Macintosh PowerPoint</Application>
  <PresentationFormat>On-screen Show (4:3)</PresentationFormat>
  <Paragraphs>144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Albertson, Dixie;Gortner</dc:creator>
  <cp:lastModifiedBy>Microsoft Office User</cp:lastModifiedBy>
  <cp:revision>1191</cp:revision>
  <cp:lastPrinted>2019-02-18T12:41:32Z</cp:lastPrinted>
  <dcterms:created xsi:type="dcterms:W3CDTF">2016-01-25T15:16:45Z</dcterms:created>
  <dcterms:modified xsi:type="dcterms:W3CDTF">2022-09-14T18:24:17Z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0x0101000E8E23A449D31A4EBA14D7B897D4C9EC</vt:lpwstr>
  </property>
</Properties>
</file>