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slideLayouts/slideLayout19.xml" ContentType="application/vnd.openxmlformats-officedocument.presentationml.slideLayout+xml"/>
  <Override PartName="/ppt/theme/theme9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64" r:id="rId4"/>
    <p:sldMasterId id="2147483666" r:id="rId5"/>
    <p:sldMasterId id="2147483668" r:id="rId6"/>
    <p:sldMasterId id="2147483670" r:id="rId7"/>
    <p:sldMasterId id="2147483672" r:id="rId8"/>
    <p:sldMasterId id="2147483674" r:id="rId9"/>
    <p:sldMasterId id="2147483676" r:id="rId10"/>
  </p:sldMasterIdLst>
  <p:notesMasterIdLst>
    <p:notesMasterId r:id="rId38"/>
  </p:notesMasterIdLst>
  <p:sldIdLst>
    <p:sldId id="256" r:id="rId11"/>
    <p:sldId id="257" r:id="rId12"/>
    <p:sldId id="272" r:id="rId13"/>
    <p:sldId id="266" r:id="rId14"/>
    <p:sldId id="267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5" autoAdjust="0"/>
    <p:restoredTop sz="93979" autoAdjust="0"/>
  </p:normalViewPr>
  <p:slideViewPr>
    <p:cSldViewPr snapToGrid="0">
      <p:cViewPr varScale="1">
        <p:scale>
          <a:sx n="65" d="100"/>
          <a:sy n="65" d="100"/>
        </p:scale>
        <p:origin x="644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lolson\Box\Career%20Services\EXPERIENTIAL%20ED\3%20Qualtrics%20360%20Survey%20(2nd%20Assignment)\20-21%20(Sum%20%20SumFall%20Fall%2020%20-%20Spr%20SprSum%2021)\Workbooks\20-21%20(Sum%20SumFall%20Fall%2020%20-%20Spr%20SprSum%2021)%20Complete%20workbook.xlsm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Competency Ratings</a:t>
            </a:r>
          </a:p>
        </c:rich>
      </c:tx>
      <c:layout>
        <c:manualLayout>
          <c:xMode val="edge"/>
          <c:yMode val="edge"/>
          <c:x val="0.3660481973562334"/>
          <c:y val="7.843050681528044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352924303202649"/>
          <c:y val="0.25056607764066907"/>
          <c:w val="0.33285011826124261"/>
          <c:h val="0.67078101816572311"/>
        </c:manualLayout>
      </c:layout>
      <c:radarChart>
        <c:radarStyle val="marker"/>
        <c:varyColors val="0"/>
        <c:ser>
          <c:idx val="0"/>
          <c:order val="0"/>
          <c:tx>
            <c:strRef>
              <c:f>CoE!$B$2</c:f>
              <c:strCache>
                <c:ptCount val="1"/>
                <c:pt idx="0">
                  <c:v>CoE Interns</c:v>
                </c:pt>
              </c:strCache>
            </c:strRef>
          </c:tx>
          <c:spPr>
            <a:ln w="28575" cap="rnd">
              <a:solidFill>
                <a:srgbClr val="D11126"/>
              </a:solidFill>
              <a:round/>
            </a:ln>
            <a:effectLst/>
          </c:spPr>
          <c:marker>
            <c:symbol val="none"/>
          </c:marker>
          <c:cat>
            <c:strRef>
              <c:f>CoE!$A$3:$A$17</c:f>
              <c:strCache>
                <c:ptCount val="15"/>
                <c:pt idx="0">
                  <c:v>Analysis and Judgement</c:v>
                </c:pt>
                <c:pt idx="1">
                  <c:v>Communication</c:v>
                </c:pt>
                <c:pt idx="2">
                  <c:v>Continuous Learning</c:v>
                </c:pt>
                <c:pt idx="3">
                  <c:v>Cultural Adaptability</c:v>
                </c:pt>
                <c:pt idx="4">
                  <c:v>Customer Focus</c:v>
                </c:pt>
                <c:pt idx="5">
                  <c:v>Engineering Knowledge</c:v>
                </c:pt>
                <c:pt idx="6">
                  <c:v>General Knowledge</c:v>
                </c:pt>
                <c:pt idx="7">
                  <c:v>Initiative</c:v>
                </c:pt>
                <c:pt idx="8">
                  <c:v>Innovation</c:v>
                </c:pt>
                <c:pt idx="9">
                  <c:v>Integrity</c:v>
                </c:pt>
                <c:pt idx="10">
                  <c:v>Planning</c:v>
                </c:pt>
                <c:pt idx="11">
                  <c:v>Professional Impact</c:v>
                </c:pt>
                <c:pt idx="12">
                  <c:v>Quality Orientation</c:v>
                </c:pt>
                <c:pt idx="13">
                  <c:v>Safety Awareness</c:v>
                </c:pt>
                <c:pt idx="14">
                  <c:v>Teamwork</c:v>
                </c:pt>
              </c:strCache>
            </c:strRef>
          </c:cat>
          <c:val>
            <c:numRef>
              <c:f>CoE!$B$3:$B$17</c:f>
              <c:numCache>
                <c:formatCode>0.00</c:formatCode>
                <c:ptCount val="15"/>
                <c:pt idx="0">
                  <c:v>4.2874267991986423</c:v>
                </c:pt>
                <c:pt idx="1">
                  <c:v>4.1563956639566353</c:v>
                </c:pt>
                <c:pt idx="2">
                  <c:v>4.2979740680713077</c:v>
                </c:pt>
                <c:pt idx="3">
                  <c:v>4.6058558558558556</c:v>
                </c:pt>
                <c:pt idx="4">
                  <c:v>4.1629701686121887</c:v>
                </c:pt>
                <c:pt idx="5">
                  <c:v>4.3261129207383275</c:v>
                </c:pt>
                <c:pt idx="6">
                  <c:v>4.2730263157894735</c:v>
                </c:pt>
                <c:pt idx="7">
                  <c:v>4.1116504854368898</c:v>
                </c:pt>
                <c:pt idx="8">
                  <c:v>3.9855899945622566</c:v>
                </c:pt>
                <c:pt idx="9">
                  <c:v>4.8079827400215693</c:v>
                </c:pt>
                <c:pt idx="10">
                  <c:v>4.3465480043149975</c:v>
                </c:pt>
                <c:pt idx="11">
                  <c:v>4.4694264069264049</c:v>
                </c:pt>
                <c:pt idx="12">
                  <c:v>4.5043149946062524</c:v>
                </c:pt>
                <c:pt idx="13">
                  <c:v>4.309978768577496</c:v>
                </c:pt>
                <c:pt idx="14">
                  <c:v>4.5061374795417342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B7-4829-A090-56EE3C2C93EA}"/>
            </c:ext>
          </c:extLst>
        </c:ser>
        <c:ser>
          <c:idx val="1"/>
          <c:order val="1"/>
          <c:tx>
            <c:strRef>
              <c:f>CoE!$C$2</c:f>
              <c:strCache>
                <c:ptCount val="1"/>
                <c:pt idx="0">
                  <c:v>CoE Supervisors</c:v>
                </c:pt>
              </c:strCache>
            </c:strRef>
          </c:tx>
          <c:spPr>
            <a:ln w="28575" cap="rnd">
              <a:solidFill>
                <a:srgbClr val="F2BF49"/>
              </a:solidFill>
              <a:round/>
            </a:ln>
            <a:effectLst/>
          </c:spPr>
          <c:marker>
            <c:symbol val="none"/>
          </c:marker>
          <c:cat>
            <c:strRef>
              <c:f>CoE!$A$3:$A$17</c:f>
              <c:strCache>
                <c:ptCount val="15"/>
                <c:pt idx="0">
                  <c:v>Analysis and Judgement</c:v>
                </c:pt>
                <c:pt idx="1">
                  <c:v>Communication</c:v>
                </c:pt>
                <c:pt idx="2">
                  <c:v>Continuous Learning</c:v>
                </c:pt>
                <c:pt idx="3">
                  <c:v>Cultural Adaptability</c:v>
                </c:pt>
                <c:pt idx="4">
                  <c:v>Customer Focus</c:v>
                </c:pt>
                <c:pt idx="5">
                  <c:v>Engineering Knowledge</c:v>
                </c:pt>
                <c:pt idx="6">
                  <c:v>General Knowledge</c:v>
                </c:pt>
                <c:pt idx="7">
                  <c:v>Initiative</c:v>
                </c:pt>
                <c:pt idx="8">
                  <c:v>Innovation</c:v>
                </c:pt>
                <c:pt idx="9">
                  <c:v>Integrity</c:v>
                </c:pt>
                <c:pt idx="10">
                  <c:v>Planning</c:v>
                </c:pt>
                <c:pt idx="11">
                  <c:v>Professional Impact</c:v>
                </c:pt>
                <c:pt idx="12">
                  <c:v>Quality Orientation</c:v>
                </c:pt>
                <c:pt idx="13">
                  <c:v>Safety Awareness</c:v>
                </c:pt>
                <c:pt idx="14">
                  <c:v>Teamwork</c:v>
                </c:pt>
              </c:strCache>
            </c:strRef>
          </c:cat>
          <c:val>
            <c:numRef>
              <c:f>CoE!$C$3:$C$17</c:f>
              <c:numCache>
                <c:formatCode>0.00</c:formatCode>
                <c:ptCount val="15"/>
                <c:pt idx="0">
                  <c:v>4.4015839669201009</c:v>
                </c:pt>
                <c:pt idx="1">
                  <c:v>4.3444126074498568</c:v>
                </c:pt>
                <c:pt idx="2">
                  <c:v>4.457771535580525</c:v>
                </c:pt>
                <c:pt idx="3">
                  <c:v>4.6920662100456623</c:v>
                </c:pt>
                <c:pt idx="4">
                  <c:v>4.3666666666666654</c:v>
                </c:pt>
                <c:pt idx="5">
                  <c:v>4.5331896551724098</c:v>
                </c:pt>
                <c:pt idx="6">
                  <c:v>4.4731861198738168</c:v>
                </c:pt>
                <c:pt idx="7">
                  <c:v>4.3544007490636742</c:v>
                </c:pt>
                <c:pt idx="8">
                  <c:v>4.0807616221562828</c:v>
                </c:pt>
                <c:pt idx="9">
                  <c:v>4.8599439775910414</c:v>
                </c:pt>
                <c:pt idx="10">
                  <c:v>4.4790610328638465</c:v>
                </c:pt>
                <c:pt idx="11">
                  <c:v>4.7413632119514535</c:v>
                </c:pt>
                <c:pt idx="12">
                  <c:v>4.583568075117376</c:v>
                </c:pt>
                <c:pt idx="13">
                  <c:v>4.5139573070607559</c:v>
                </c:pt>
                <c:pt idx="14">
                  <c:v>4.5992857142857133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B7-4829-A090-56EE3C2C93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35816672"/>
        <c:axId val="535811096"/>
      </c:radarChart>
      <c:catAx>
        <c:axId val="535816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5811096"/>
        <c:crosses val="autoZero"/>
        <c:auto val="1"/>
        <c:lblAlgn val="ctr"/>
        <c:lblOffset val="100"/>
        <c:noMultiLvlLbl val="0"/>
      </c:catAx>
      <c:valAx>
        <c:axId val="535811096"/>
        <c:scaling>
          <c:orientation val="minMax"/>
          <c:max val="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5816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2408520814154509"/>
          <c:y val="9.1009313435309075E-2"/>
          <c:w val="0.53013111616081543"/>
          <c:h val="6.61769337656322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 sz="105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FD3DC-D104-464E-B0C8-E34FE9F68663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DA0128-F141-44C2-83E7-2A2E2E508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46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Have a large focus on experiential education – don’t just listen/read, but actually gain hands-on experience through: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</a:rPr>
              <a:t>These are in addition to the laboratory and design courses already required through the curriculum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CADA8A-2B7C-4D26-B0F7-2E60BCE985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012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82%; 77%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CADA8A-2B7C-4D26-B0F7-2E60BCE985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384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CADA8A-2B7C-4D26-B0F7-2E60BCE985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821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9130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48eb79ecb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UNI is in the top 2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Speech pathology includes grad/undergrad</a:t>
            </a:r>
            <a:endParaRPr/>
          </a:p>
        </p:txBody>
      </p:sp>
      <p:sp>
        <p:nvSpPr>
          <p:cNvPr id="97" name="Google Shape;97;g148eb79ecb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3083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4293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6" name="Google Shape;14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72477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1d9e2523b8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g11d9e2523b8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g11d9e2523b8_0_1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0760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03732" y="2403061"/>
            <a:ext cx="9144000" cy="776702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 smtClean="0"/>
              <a:t>Title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03732" y="32718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24-point Century Gothic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9400032" y="-100584"/>
            <a:ext cx="1863852" cy="152704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512" y="192639"/>
            <a:ext cx="1008892" cy="100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344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4BAC3-922E-45C5-831D-C849E2ADDC5A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12CCC-1D96-4489-9BDF-84480C05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23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4BAC3-922E-45C5-831D-C849E2ADDC5A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12CCC-1D96-4489-9BDF-84480C05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746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DB06D-4F18-44E6-8C7A-2A577DA391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28AD3E-3918-438E-A30E-55E6065101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19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DB06D-4F18-44E6-8C7A-2A577DA391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28AD3E-3918-438E-A30E-55E6065101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61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DB06D-4F18-44E6-8C7A-2A577DA391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28AD3E-3918-438E-A30E-55E6065101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51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DB06D-4F18-44E6-8C7A-2A577DA391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28AD3E-3918-438E-A30E-55E6065101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78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DB06D-4F18-44E6-8C7A-2A577DA391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28AD3E-3918-438E-A30E-55E6065101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59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DB06D-4F18-44E6-8C7A-2A577DA391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28AD3E-3918-438E-A30E-55E6065101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68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DB06D-4F18-44E6-8C7A-2A577DA391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28AD3E-3918-438E-A30E-55E6065101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40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DB06D-4F18-44E6-8C7A-2A577DA391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28AD3E-3918-438E-A30E-55E6065101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14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85468"/>
            <a:ext cx="10515600" cy="622427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206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 smtClean="0"/>
              <a:t>Standard Slide: 36-point Century Gothic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4392168" cy="2276475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smtClean="0"/>
              <a:t>28 Points</a:t>
            </a:r>
          </a:p>
          <a:p>
            <a:pPr lvl="1"/>
            <a:r>
              <a:rPr lang="en-US" dirty="0" smtClean="0"/>
              <a:t>24 Points</a:t>
            </a:r>
          </a:p>
          <a:p>
            <a:pPr lvl="2"/>
            <a:r>
              <a:rPr lang="en-US" dirty="0" smtClean="0"/>
              <a:t>20 Points</a:t>
            </a:r>
          </a:p>
          <a:p>
            <a:pPr lvl="3"/>
            <a:r>
              <a:rPr lang="en-US" dirty="0" smtClean="0"/>
              <a:t>Too Small</a:t>
            </a:r>
          </a:p>
          <a:p>
            <a:pPr lvl="4"/>
            <a:r>
              <a:rPr lang="en-US" dirty="0" smtClean="0"/>
              <a:t>Too Small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6376854"/>
            <a:ext cx="12192000" cy="481146"/>
          </a:xfrm>
          <a:prstGeom prst="rect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960120" y="950976"/>
            <a:ext cx="1039368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227749" y="6484949"/>
            <a:ext cx="1470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Board of Regents</a:t>
            </a:r>
            <a:endParaRPr lang="en-US" sz="1200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0" y="6331135"/>
            <a:ext cx="12192000" cy="45719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8527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07600" y="3534800"/>
            <a:ext cx="11976800" cy="321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647833" y="352633"/>
            <a:ext cx="10911600" cy="196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Font typeface="Proxima Nova"/>
              <a:buNone/>
              <a:defRPr sz="56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647833" y="2317433"/>
            <a:ext cx="10911600" cy="11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32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11025865" y="59522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2">
            <a:alphaModFix/>
          </a:blip>
          <a:srcRect l="9" r="9"/>
          <a:stretch/>
        </p:blipFill>
        <p:spPr>
          <a:xfrm>
            <a:off x="6623801" y="5224574"/>
            <a:ext cx="5198404" cy="152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38808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952">
          <p15:clr>
            <a:srgbClr val="FA7B17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107600" y="3534800"/>
            <a:ext cx="11976800" cy="321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647833" y="2286000"/>
            <a:ext cx="10911600" cy="10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11025865" y="59522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  <p:pic>
        <p:nvPicPr>
          <p:cNvPr id="19" name="Google Shape;19;p3"/>
          <p:cNvPicPr preferRelativeResize="0"/>
          <p:nvPr/>
        </p:nvPicPr>
        <p:blipFill rotWithShape="1">
          <a:blip r:embed="rId2">
            <a:alphaModFix/>
          </a:blip>
          <a:srcRect l="9" r="9"/>
          <a:stretch/>
        </p:blipFill>
        <p:spPr>
          <a:xfrm>
            <a:off x="6623801" y="5224574"/>
            <a:ext cx="5198404" cy="152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6844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48eb79ecbb_0_81"/>
          <p:cNvSpPr txBox="1">
            <a:spLocks noGrp="1"/>
          </p:cNvSpPr>
          <p:nvPr>
            <p:ph type="title"/>
          </p:nvPr>
        </p:nvSpPr>
        <p:spPr>
          <a:xfrm>
            <a:off x="609600" y="685800"/>
            <a:ext cx="10972800" cy="7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g148eb79ecbb_0_8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0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1219170" lvl="1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828754" lvl="2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438339" lvl="3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047924" lvl="4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3657509" lvl="5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267093" lvl="6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4876678" lvl="7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5486263" lvl="8" indent="-457189" algn="l" rtl="0">
              <a:spcBef>
                <a:spcPts val="480"/>
              </a:spcBef>
              <a:spcAft>
                <a:spcPts val="2133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g148eb79ecbb_0_8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60;g148eb79ecbb_0_8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g148eb79ecbb_0_8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21917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2829939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>
            <a:spLocks noGrp="1"/>
          </p:cNvSpPr>
          <p:nvPr>
            <p:ph type="sldNum" idx="12"/>
          </p:nvPr>
        </p:nvSpPr>
        <p:spPr>
          <a:xfrm>
            <a:off x="11044799" y="61394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7F7F7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7F7F7F"/>
              </a:solidFill>
            </a:endParaRPr>
          </a:p>
        </p:txBody>
      </p:sp>
      <p:pic>
        <p:nvPicPr>
          <p:cNvPr id="64" name="Google Shape;64;p12"/>
          <p:cNvPicPr preferRelativeResize="0"/>
          <p:nvPr/>
        </p:nvPicPr>
        <p:blipFill rotWithShape="1">
          <a:blip r:embed="rId2">
            <a:alphaModFix/>
          </a:blip>
          <a:srcRect l="9" r="9"/>
          <a:stretch/>
        </p:blipFill>
        <p:spPr>
          <a:xfrm>
            <a:off x="1" y="5332168"/>
            <a:ext cx="5198404" cy="152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77331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052">
          <p15:clr>
            <a:srgbClr val="FA7B17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6182400" y="107600"/>
            <a:ext cx="5902000" cy="664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46" name="Google Shape;46;p9"/>
          <p:cNvCxnSpPr/>
          <p:nvPr/>
        </p:nvCxnSpPr>
        <p:spPr>
          <a:xfrm>
            <a:off x="6706233" y="5994000"/>
            <a:ext cx="62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" name="Google Shape;47;p9"/>
          <p:cNvSpPr txBox="1">
            <a:spLocks noGrp="1"/>
          </p:cNvSpPr>
          <p:nvPr>
            <p:ph type="title"/>
          </p:nvPr>
        </p:nvSpPr>
        <p:spPr>
          <a:xfrm>
            <a:off x="354000" y="1575600"/>
            <a:ext cx="5393600" cy="20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ubTitle" idx="1"/>
          </p:nvPr>
        </p:nvSpPr>
        <p:spPr>
          <a:xfrm>
            <a:off x="354000" y="3692001"/>
            <a:ext cx="5393600" cy="1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ldNum" idx="12"/>
          </p:nvPr>
        </p:nvSpPr>
        <p:spPr>
          <a:xfrm>
            <a:off x="11044799" y="61394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  <p:pic>
        <p:nvPicPr>
          <p:cNvPr id="51" name="Google Shape;51;p9"/>
          <p:cNvPicPr preferRelativeResize="0"/>
          <p:nvPr/>
        </p:nvPicPr>
        <p:blipFill rotWithShape="1">
          <a:blip r:embed="rId2">
            <a:alphaModFix/>
          </a:blip>
          <a:srcRect l="9" r="9"/>
          <a:stretch/>
        </p:blipFill>
        <p:spPr>
          <a:xfrm>
            <a:off x="415601" y="5479234"/>
            <a:ext cx="5198404" cy="152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36665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11044799" y="61394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7F7F7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7F7F7F"/>
              </a:solidFill>
            </a:endParaRPr>
          </a:p>
        </p:txBody>
      </p:sp>
      <p:pic>
        <p:nvPicPr>
          <p:cNvPr id="39" name="Google Shape;39;p7"/>
          <p:cNvPicPr preferRelativeResize="0"/>
          <p:nvPr/>
        </p:nvPicPr>
        <p:blipFill rotWithShape="1">
          <a:blip r:embed="rId2">
            <a:alphaModFix/>
          </a:blip>
          <a:srcRect l="9" r="9"/>
          <a:stretch/>
        </p:blipFill>
        <p:spPr>
          <a:xfrm>
            <a:off x="7183834" y="5479234"/>
            <a:ext cx="5198404" cy="152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3985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047052"/>
            <a:ext cx="10515600" cy="2852737"/>
          </a:xfrm>
        </p:spPr>
        <p:txBody>
          <a:bodyPr anchor="b">
            <a:normAutofit/>
          </a:bodyPr>
          <a:lstStyle>
            <a:lvl1pPr>
              <a:defRPr sz="5400">
                <a:latin typeface="Century Gothic" panose="020B0502020202020204" pitchFamily="34" charset="0"/>
              </a:defRPr>
            </a:lvl1pPr>
          </a:lstStyle>
          <a:p>
            <a:r>
              <a:rPr lang="en-US" dirty="0" smtClean="0"/>
              <a:t>54-Point Century Gothic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39267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24-point Century Gothic - Gray</a:t>
            </a:r>
          </a:p>
        </p:txBody>
      </p:sp>
      <p:sp>
        <p:nvSpPr>
          <p:cNvPr id="14" name="Rectangle 13"/>
          <p:cNvSpPr/>
          <p:nvPr userDrawn="1"/>
        </p:nvSpPr>
        <p:spPr bwMode="auto">
          <a:xfrm>
            <a:off x="0" y="0"/>
            <a:ext cx="12192000" cy="1106424"/>
          </a:xfrm>
          <a:prstGeom prst="rect">
            <a:avLst/>
          </a:prstGeom>
          <a:solidFill>
            <a:srgbClr val="002060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6376854"/>
            <a:ext cx="12192000" cy="481146"/>
          </a:xfrm>
          <a:prstGeom prst="rect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27749" y="6484949"/>
            <a:ext cx="1470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Board of Regents</a:t>
            </a:r>
            <a:endParaRPr lang="en-U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7214617" y="6490448"/>
            <a:ext cx="4679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Meeting Date, Edit in </a:t>
            </a:r>
            <a:r>
              <a:rPr lang="en-US" sz="12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Slidemaster</a:t>
            </a:r>
            <a:r>
              <a:rPr lang="en-US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(view-</a:t>
            </a:r>
            <a:r>
              <a:rPr lang="en-US" sz="12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slidemaster</a:t>
            </a:r>
            <a:r>
              <a:rPr lang="en-US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  <a:endParaRPr lang="en-U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-6350" y="6331135"/>
            <a:ext cx="12192000" cy="45719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580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600">
                <a:latin typeface="Century Gothic" panose="020B0502020202020204" pitchFamily="34" charset="0"/>
              </a:defRPr>
            </a:lvl1pPr>
          </a:lstStyle>
          <a:p>
            <a:r>
              <a:rPr lang="en-US" dirty="0" smtClean="0"/>
              <a:t>36-Point Title – Double-sided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3406775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smtClean="0"/>
              <a:t>28 point</a:t>
            </a:r>
          </a:p>
          <a:p>
            <a:pPr lvl="1"/>
            <a:r>
              <a:rPr lang="en-US" dirty="0" smtClean="0"/>
              <a:t>24 point</a:t>
            </a:r>
          </a:p>
          <a:p>
            <a:pPr lvl="2"/>
            <a:r>
              <a:rPr lang="en-US" dirty="0" smtClean="0"/>
              <a:t>20 point</a:t>
            </a:r>
          </a:p>
          <a:p>
            <a:pPr lvl="3"/>
            <a:r>
              <a:rPr lang="en-US" dirty="0" smtClean="0"/>
              <a:t>Too Small</a:t>
            </a:r>
          </a:p>
          <a:p>
            <a:pPr lvl="4"/>
            <a:r>
              <a:rPr lang="en-US" dirty="0" smtClean="0"/>
              <a:t>Too Small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3406775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smtClean="0"/>
              <a:t>28 point</a:t>
            </a:r>
          </a:p>
          <a:p>
            <a:pPr lvl="1"/>
            <a:r>
              <a:rPr lang="en-US" dirty="0" smtClean="0"/>
              <a:t>24 point</a:t>
            </a:r>
          </a:p>
          <a:p>
            <a:pPr lvl="2"/>
            <a:r>
              <a:rPr lang="en-US" dirty="0" smtClean="0"/>
              <a:t>20 point</a:t>
            </a:r>
          </a:p>
          <a:p>
            <a:pPr lvl="3"/>
            <a:r>
              <a:rPr lang="en-US" dirty="0" smtClean="0"/>
              <a:t>Too Small</a:t>
            </a:r>
          </a:p>
          <a:p>
            <a:pPr lvl="4"/>
            <a:r>
              <a:rPr lang="en-US" dirty="0" smtClean="0"/>
              <a:t>Too Small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201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4BAC3-922E-45C5-831D-C849E2ADDC5A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12CCC-1D96-4489-9BDF-84480C05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629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4BAC3-922E-45C5-831D-C849E2ADDC5A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12CCC-1D96-4489-9BDF-84480C05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49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4BAC3-922E-45C5-831D-C849E2ADDC5A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12CCC-1D96-4489-9BDF-84480C05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869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4BAC3-922E-45C5-831D-C849E2ADDC5A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12CCC-1D96-4489-9BDF-84480C05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3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4BAC3-922E-45C5-831D-C849E2ADDC5A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12CCC-1D96-4489-9BDF-84480C05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715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4BAC3-922E-45C5-831D-C849E2ADDC5A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12CCC-1D96-4489-9BDF-84480C05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797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8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roxima Nova"/>
              <a:buNone/>
              <a:defRPr sz="30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Proxima Nova"/>
              <a:buChar char="●"/>
              <a:defRPr sz="1800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roxima Nova"/>
              <a:buChar char="○"/>
              <a:defRPr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roxima Nova"/>
              <a:buChar char="■"/>
              <a:defRPr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roxima Nova"/>
              <a:buChar char="●"/>
              <a:defRPr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roxima Nova"/>
              <a:buChar char="○"/>
              <a:defRPr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roxima Nova"/>
              <a:buChar char="■"/>
              <a:defRPr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roxima Nova"/>
              <a:buChar char="●"/>
              <a:defRPr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roxima Nova"/>
              <a:buChar char="○"/>
              <a:defRPr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Proxima Nova"/>
              <a:buChar char="■"/>
              <a:defRPr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044799" y="613944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333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333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333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333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333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333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333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333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710561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448" y="1013091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3903" y="2123417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DB06D-4F18-44E6-8C7A-2A577DA391B8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8AD3E-3918-438E-A30E-55E6065101F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12192000" cy="933674"/>
          </a:xfrm>
          <a:prstGeom prst="rect">
            <a:avLst/>
          </a:prstGeom>
          <a:solidFill>
            <a:srgbClr val="C8102E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endParaRPr lang="en-US" sz="1800" dirty="0"/>
          </a:p>
        </p:txBody>
      </p:sp>
      <p:pic>
        <p:nvPicPr>
          <p:cNvPr id="9" name="Picture 8" descr="CoELogoLeftUniversRev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401" y="133126"/>
            <a:ext cx="5327828" cy="70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42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448" y="1013091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3903" y="2123417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DB06D-4F18-44E6-8C7A-2A577DA391B8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8AD3E-3918-438E-A30E-55E6065101F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12192000" cy="933674"/>
          </a:xfrm>
          <a:prstGeom prst="rect">
            <a:avLst/>
          </a:prstGeom>
          <a:solidFill>
            <a:srgbClr val="C8102E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endParaRPr lang="en-US" sz="1800" dirty="0"/>
          </a:p>
        </p:txBody>
      </p:sp>
      <p:pic>
        <p:nvPicPr>
          <p:cNvPr id="9" name="Picture 8" descr="CoELogoLeftUniversRev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401" y="133126"/>
            <a:ext cx="5327828" cy="70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359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448" y="1013091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3903" y="2123417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DB06D-4F18-44E6-8C7A-2A577DA391B8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8AD3E-3918-438E-A30E-55E6065101F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12192000" cy="933674"/>
          </a:xfrm>
          <a:prstGeom prst="rect">
            <a:avLst/>
          </a:prstGeom>
          <a:solidFill>
            <a:srgbClr val="C8102E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endParaRPr lang="en-US" sz="1800" dirty="0"/>
          </a:p>
        </p:txBody>
      </p:sp>
      <p:pic>
        <p:nvPicPr>
          <p:cNvPr id="9" name="Picture 8" descr="CoELogoLeftUniversRev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401" y="133126"/>
            <a:ext cx="5327828" cy="70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83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448" y="1013091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3903" y="2123417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DB06D-4F18-44E6-8C7A-2A577DA391B8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8AD3E-3918-438E-A30E-55E6065101F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12192000" cy="933674"/>
          </a:xfrm>
          <a:prstGeom prst="rect">
            <a:avLst/>
          </a:prstGeom>
          <a:solidFill>
            <a:srgbClr val="C8102E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endParaRPr lang="en-US" sz="1800" dirty="0"/>
          </a:p>
        </p:txBody>
      </p:sp>
      <p:pic>
        <p:nvPicPr>
          <p:cNvPr id="9" name="Picture 8" descr="CoELogoLeftUniversRev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401" y="133126"/>
            <a:ext cx="5327828" cy="70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022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448" y="1013091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3903" y="2123417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DB06D-4F18-44E6-8C7A-2A577DA391B8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8AD3E-3918-438E-A30E-55E6065101F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12192000" cy="933674"/>
          </a:xfrm>
          <a:prstGeom prst="rect">
            <a:avLst/>
          </a:prstGeom>
          <a:solidFill>
            <a:srgbClr val="C8102E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endParaRPr lang="en-US" sz="1800" dirty="0"/>
          </a:p>
        </p:txBody>
      </p:sp>
      <p:pic>
        <p:nvPicPr>
          <p:cNvPr id="9" name="Picture 8" descr="CoELogoLeftUniversRev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401" y="133126"/>
            <a:ext cx="5327828" cy="70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77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448" y="1013091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3903" y="2123417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DB06D-4F18-44E6-8C7A-2A577DA391B8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8AD3E-3918-438E-A30E-55E6065101F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12192000" cy="933674"/>
          </a:xfrm>
          <a:prstGeom prst="rect">
            <a:avLst/>
          </a:prstGeom>
          <a:solidFill>
            <a:srgbClr val="C8102E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endParaRPr lang="en-US" sz="1800" dirty="0"/>
          </a:p>
        </p:txBody>
      </p:sp>
      <p:pic>
        <p:nvPicPr>
          <p:cNvPr id="9" name="Picture 8" descr="CoELogoLeftUniversRev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401" y="133126"/>
            <a:ext cx="5327828" cy="70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15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448" y="1013091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3903" y="2123417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DB06D-4F18-44E6-8C7A-2A577DA391B8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8AD3E-3918-438E-A30E-55E6065101F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12192000" cy="933674"/>
          </a:xfrm>
          <a:prstGeom prst="rect">
            <a:avLst/>
          </a:prstGeom>
          <a:solidFill>
            <a:srgbClr val="C8102E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endParaRPr lang="en-US" sz="1800" dirty="0"/>
          </a:p>
        </p:txBody>
      </p:sp>
      <p:pic>
        <p:nvPicPr>
          <p:cNvPr id="9" name="Picture 8" descr="CoELogoLeftUniversRev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401" y="133126"/>
            <a:ext cx="5327828" cy="70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26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448" y="1013091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3903" y="2123417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DB06D-4F18-44E6-8C7A-2A577DA391B8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8AD3E-3918-438E-A30E-55E6065101F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12192000" cy="933674"/>
          </a:xfrm>
          <a:prstGeom prst="rect">
            <a:avLst/>
          </a:prstGeom>
          <a:solidFill>
            <a:srgbClr val="C8102E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endParaRPr lang="en-US" sz="1800" dirty="0"/>
          </a:p>
        </p:txBody>
      </p:sp>
      <p:pic>
        <p:nvPicPr>
          <p:cNvPr id="9" name="Picture 8" descr="CoELogoLeftUniversRev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401" y="133126"/>
            <a:ext cx="5327828" cy="70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21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3732" y="2929534"/>
            <a:ext cx="9144000" cy="776702"/>
          </a:xfrm>
        </p:spPr>
        <p:txBody>
          <a:bodyPr/>
          <a:lstStyle/>
          <a:p>
            <a:r>
              <a:rPr lang="en-US" dirty="0" smtClean="0"/>
              <a:t>Board of Regents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3732" y="3798311"/>
            <a:ext cx="9144000" cy="1655762"/>
          </a:xfrm>
        </p:spPr>
        <p:txBody>
          <a:bodyPr/>
          <a:lstStyle/>
          <a:p>
            <a:r>
              <a:rPr lang="en-US" dirty="0" smtClean="0"/>
              <a:t>Governing Iowa’s Public Universities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996096" y="2859394"/>
            <a:ext cx="570950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996096" y="2884291"/>
            <a:ext cx="5709504" cy="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996096" y="2833201"/>
            <a:ext cx="5709504" cy="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541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D0701B-BAB7-493A-BA49-3332CCEF6669}"/>
              </a:ext>
            </a:extLst>
          </p:cNvPr>
          <p:cNvSpPr txBox="1"/>
          <p:nvPr/>
        </p:nvSpPr>
        <p:spPr>
          <a:xfrm>
            <a:off x="1083075" y="1068782"/>
            <a:ext cx="9656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Experiential Education Prepares Students to Enter the Workforce</a:t>
            </a:r>
          </a:p>
          <a:p>
            <a:pPr marL="342900" marR="0" lvl="0" indent="-34290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97% of students in 2021-22 academic year would recommend their experience to another student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4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7124416"/>
              </p:ext>
            </p:extLst>
          </p:nvPr>
        </p:nvGraphicFramePr>
        <p:xfrm>
          <a:off x="2122311" y="3081868"/>
          <a:ext cx="7394223" cy="36691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4250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D0701B-BAB7-493A-BA49-3332CCEF6669}"/>
              </a:ext>
            </a:extLst>
          </p:cNvPr>
          <p:cNvSpPr txBox="1"/>
          <p:nvPr/>
        </p:nvSpPr>
        <p:spPr>
          <a:xfrm>
            <a:off x="903641" y="833185"/>
            <a:ext cx="11134165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Innovation and Entrepreneurship Programs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293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Undergraduate programs ranked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#11 in the country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 for the second year in a row.</a:t>
            </a:r>
          </a:p>
          <a:p>
            <a:pPr marL="742950" marR="0" lvl="1" indent="-285750" algn="l" defTabSz="914293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Student Innovation Center</a:t>
            </a:r>
          </a:p>
          <a:p>
            <a:pPr marL="1200097" marR="0" lvl="2" indent="-285750" algn="l" defTabSz="914293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 colleges on campus are represented and interdepartmental-collaboration is encouraged</a:t>
            </a:r>
          </a:p>
          <a:p>
            <a:pPr marL="1200097" marR="0" lvl="2" indent="-285750" algn="l" defTabSz="914293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Electronics, textiles, 3D printing, Woodworking, Welding, Digital Modeling, Composites Fabrication, Digital Media, Cooking, Glassblowing, etc.</a:t>
            </a:r>
          </a:p>
          <a:p>
            <a:pPr marL="742950" marR="0" lvl="1" indent="-285750" algn="l" defTabSz="914293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Pappajohn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Center for Entrepreneurship, </a:t>
            </a:r>
          </a:p>
          <a:p>
            <a:pPr marL="1200097" marR="0" lvl="2" indent="-285750" algn="l" defTabSz="914293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Help students realize the potential in their ideas and make them a reality. </a:t>
            </a:r>
          </a:p>
          <a:p>
            <a:pPr marL="1200097" marR="0" lvl="2" indent="-285750" algn="l" defTabSz="914293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CyStarters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has helped to start 64 businesses</a:t>
            </a:r>
          </a:p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group of people walking outside of a building&#10;&#10;Description automatically generated with medium confidence">
            <a:extLst>
              <a:ext uri="{FF2B5EF4-FFF2-40B4-BE49-F238E27FC236}">
                <a16:creationId xmlns:a16="http://schemas.microsoft.com/office/drawing/2014/main" id="{347795C7-7767-4DA0-AC05-591AF6C1FB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13025"/>
            <a:ext cx="3668358" cy="2444975"/>
          </a:xfrm>
          <a:prstGeom prst="rect">
            <a:avLst/>
          </a:prstGeom>
        </p:spPr>
      </p:pic>
      <p:pic>
        <p:nvPicPr>
          <p:cNvPr id="6" name="Picture 5" descr="A person playing a musical instrument&#10;&#10;Description automatically generated with medium confidence">
            <a:extLst>
              <a:ext uri="{FF2B5EF4-FFF2-40B4-BE49-F238E27FC236}">
                <a16:creationId xmlns:a16="http://schemas.microsoft.com/office/drawing/2014/main" id="{DF2B4895-1A3B-4932-958A-1CE614A8BE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75" y="4413024"/>
            <a:ext cx="4346625" cy="24449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8389AA-27F5-497D-B3BC-6255D53229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8831" y="4997337"/>
            <a:ext cx="396240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5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D0701B-BAB7-493A-BA49-3332CCEF6669}"/>
              </a:ext>
            </a:extLst>
          </p:cNvPr>
          <p:cNvSpPr txBox="1"/>
          <p:nvPr/>
        </p:nvSpPr>
        <p:spPr>
          <a:xfrm>
            <a:off x="1340005" y="1412721"/>
            <a:ext cx="901083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Research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085797" marR="0" lvl="2" indent="-171450" algn="l" defTabSz="914293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#16 national ranking for research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among universities without a human medical school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085797" marR="0" lvl="2" indent="-171450" algn="l" defTabSz="914293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Students can connect with faculty to collaborate and lead projects</a:t>
            </a:r>
          </a:p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picture containing indoor, person, table, person&#10;&#10;Description automatically generated">
            <a:extLst>
              <a:ext uri="{FF2B5EF4-FFF2-40B4-BE49-F238E27FC236}">
                <a16:creationId xmlns:a16="http://schemas.microsoft.com/office/drawing/2014/main" id="{7787AA0E-A8CC-45EB-9E94-544E9FEBD2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4"/>
          <a:stretch/>
        </p:blipFill>
        <p:spPr>
          <a:xfrm>
            <a:off x="4708124" y="3628921"/>
            <a:ext cx="2417686" cy="3260479"/>
          </a:xfrm>
          <a:prstGeom prst="rect">
            <a:avLst/>
          </a:prstGeom>
        </p:spPr>
      </p:pic>
      <p:pic>
        <p:nvPicPr>
          <p:cNvPr id="8" name="Picture 7" descr="A picture containing indoor, wall, person&#10;&#10;Description automatically generated">
            <a:extLst>
              <a:ext uri="{FF2B5EF4-FFF2-40B4-BE49-F238E27FC236}">
                <a16:creationId xmlns:a16="http://schemas.microsoft.com/office/drawing/2014/main" id="{4A02CB5A-9D37-44B7-BD6F-459072A95F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6" t="2907" r="7396" b="2867"/>
          <a:stretch/>
        </p:blipFill>
        <p:spPr>
          <a:xfrm>
            <a:off x="0" y="3630965"/>
            <a:ext cx="4545367" cy="3231472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7B0D33FF-3DF1-479F-9117-8965EFE70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567" y="3620043"/>
            <a:ext cx="4903433" cy="326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63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D0701B-BAB7-493A-BA49-3332CCEF6669}"/>
              </a:ext>
            </a:extLst>
          </p:cNvPr>
          <p:cNvSpPr txBox="1"/>
          <p:nvPr/>
        </p:nvSpPr>
        <p:spPr>
          <a:xfrm>
            <a:off x="1287263" y="1498782"/>
            <a:ext cx="915287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Student Orgs</a:t>
            </a:r>
          </a:p>
          <a:p>
            <a:pPr marL="1085797" marR="0" lvl="2" indent="-171450" algn="l" defTabSz="914293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 900 at ISU; over 90 in Engineering</a:t>
            </a:r>
          </a:p>
          <a:p>
            <a:pPr marL="1085797" marR="0" lvl="2" indent="-171450" algn="l" defTabSz="914293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Helps students build their networks and professional skills like collaboration, communication, planning, time management, leadership, etc.</a:t>
            </a:r>
          </a:p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Two people working on a machine&#10;&#10;Description automatically generated with low confidence">
            <a:extLst>
              <a:ext uri="{FF2B5EF4-FFF2-40B4-BE49-F238E27FC236}">
                <a16:creationId xmlns:a16="http://schemas.microsoft.com/office/drawing/2014/main" id="{6C999707-894C-4019-9772-8547A59CD2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8984"/>
            <a:ext cx="4108524" cy="2739016"/>
          </a:xfrm>
          <a:prstGeom prst="rect">
            <a:avLst/>
          </a:prstGeom>
        </p:spPr>
      </p:pic>
      <p:pic>
        <p:nvPicPr>
          <p:cNvPr id="8" name="Picture 7" descr="A picture containing indoor, floor, black, dark&#10;&#10;Description automatically generated">
            <a:extLst>
              <a:ext uri="{FF2B5EF4-FFF2-40B4-BE49-F238E27FC236}">
                <a16:creationId xmlns:a16="http://schemas.microsoft.com/office/drawing/2014/main" id="{AC136A63-7E70-4388-A0AE-68DCD88B7F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906" y="4118984"/>
            <a:ext cx="4108525" cy="2739016"/>
          </a:xfrm>
          <a:prstGeom prst="rect">
            <a:avLst/>
          </a:prstGeom>
        </p:spPr>
      </p:pic>
      <p:pic>
        <p:nvPicPr>
          <p:cNvPr id="4" name="Picture 3" descr="A group of people working in a factory&#10;&#10;Description automatically generated with medium confidence">
            <a:extLst>
              <a:ext uri="{FF2B5EF4-FFF2-40B4-BE49-F238E27FC236}">
                <a16:creationId xmlns:a16="http://schemas.microsoft.com/office/drawing/2014/main" id="{F9AD4C95-3DFD-4E17-8B5E-298FF7CB90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521" y="4118984"/>
            <a:ext cx="4108524" cy="273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74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>
            <a:spLocks noGrp="1"/>
          </p:cNvSpPr>
          <p:nvPr>
            <p:ph type="ctrTitle"/>
          </p:nvPr>
        </p:nvSpPr>
        <p:spPr>
          <a:xfrm>
            <a:off x="647833" y="352633"/>
            <a:ext cx="10911600" cy="1964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dirty="0"/>
              <a:t>Work-Based Learning in Educator Preparation at UNI</a:t>
            </a:r>
            <a:endParaRPr dirty="0"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"/>
          </p:nvPr>
        </p:nvSpPr>
        <p:spPr>
          <a:xfrm>
            <a:off x="647833" y="2317433"/>
            <a:ext cx="10911600" cy="114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dirty="0"/>
              <a:t>2022 Future Ready Iowa Summit</a:t>
            </a:r>
          </a:p>
          <a:p>
            <a:pPr marL="0" indent="0"/>
            <a:r>
              <a:rPr lang="en-US" dirty="0"/>
              <a:t>Dr. Benjamin Forsyth, Director of Educator Preparation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740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AD4224-9732-4910-8BA0-DF5EB5AAF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little bit about Educator Preparation at UNI…</a:t>
            </a:r>
          </a:p>
        </p:txBody>
      </p:sp>
    </p:spTree>
    <p:extLst>
      <p:ext uri="{BB962C8B-B14F-4D97-AF65-F5344CB8AC3E}">
        <p14:creationId xmlns:p14="http://schemas.microsoft.com/office/powerpoint/2010/main" val="143748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48eb79ecbb_0_0"/>
          <p:cNvSpPr txBox="1">
            <a:spLocks noGrp="1"/>
          </p:cNvSpPr>
          <p:nvPr>
            <p:ph type="title"/>
          </p:nvPr>
        </p:nvSpPr>
        <p:spPr>
          <a:xfrm>
            <a:off x="609600" y="514351"/>
            <a:ext cx="10972800" cy="5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SzPts val="3959"/>
            </a:pPr>
            <a:r>
              <a:rPr lang="en-US" sz="5279" dirty="0"/>
              <a:t>UNI Ed Prep Enrollment </a:t>
            </a:r>
            <a:r>
              <a:rPr lang="en-US" sz="1560" dirty="0"/>
              <a:t>(as of Fall 22)</a:t>
            </a:r>
            <a:endParaRPr sz="5279" dirty="0"/>
          </a:p>
        </p:txBody>
      </p:sp>
      <p:graphicFrame>
        <p:nvGraphicFramePr>
          <p:cNvPr id="100" name="Google Shape;100;g148eb79ecbb_0_0"/>
          <p:cNvGraphicFramePr/>
          <p:nvPr>
            <p:extLst>
              <p:ext uri="{D42A27DB-BD31-4B8C-83A1-F6EECF244321}">
                <p14:modId xmlns:p14="http://schemas.microsoft.com/office/powerpoint/2010/main" val="2279011737"/>
              </p:ext>
            </p:extLst>
          </p:nvPr>
        </p:nvGraphicFramePr>
        <p:xfrm>
          <a:off x="981447" y="1475788"/>
          <a:ext cx="4386967" cy="465694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365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743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latin typeface="Proxima Nova" panose="020B0604020202020204" charset="0"/>
                        </a:rPr>
                        <a:t>Business </a:t>
                      </a: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Proxima Nova" panose="020B060402020202020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700" marR="12700" marT="9533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Proxima Nova" panose="020B0604020202020204" charset="0"/>
                        </a:rPr>
                        <a:t>19</a:t>
                      </a: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Proxima Nova" panose="020B060402020202020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700" marR="12700" marT="9533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latin typeface="Proxima Nova" panose="020B0604020202020204" charset="0"/>
                        </a:rPr>
                        <a:t>Early Childhood</a:t>
                      </a: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Proxima Nova" panose="020B060402020202020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700" marR="12700" marT="9533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Proxima Nova" panose="020B0604020202020204" charset="0"/>
                        </a:rPr>
                        <a:t>170</a:t>
                      </a: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Proxima Nova" panose="020B060402020202020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700" marR="12700" marT="9533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latin typeface="Proxima Nova" panose="020B0604020202020204" charset="0"/>
                        </a:rPr>
                        <a:t>Elementary</a:t>
                      </a: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Proxima Nova" panose="020B060402020202020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700" marR="12700" marT="9533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latin typeface="Proxima Nova" panose="020B0604020202020204" charset="0"/>
                        </a:rPr>
                        <a:t>1</a:t>
                      </a:r>
                      <a:r>
                        <a:rPr lang="en-US" sz="1600" dirty="0">
                          <a:latin typeface="Proxima Nova" panose="020B0604020202020204" charset="0"/>
                        </a:rPr>
                        <a:t>111</a:t>
                      </a: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Proxima Nova" panose="020B060402020202020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700" marR="12700" marT="9533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latin typeface="Proxima Nova" panose="020B0604020202020204" charset="0"/>
                        </a:rPr>
                        <a:t>Middle</a:t>
                      </a: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Proxima Nova" panose="020B060402020202020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700" marR="12700" marT="9533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latin typeface="Proxima Nova" panose="020B0604020202020204" charset="0"/>
                        </a:rPr>
                        <a:t>12</a:t>
                      </a:r>
                      <a:r>
                        <a:rPr lang="en-US" sz="1600" dirty="0">
                          <a:latin typeface="Proxima Nova" panose="020B0604020202020204" charset="0"/>
                        </a:rPr>
                        <a:t>7</a:t>
                      </a: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Proxima Nova" panose="020B060402020202020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700" marR="12700" marT="9533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latin typeface="Proxima Nova" panose="020B0604020202020204" charset="0"/>
                        </a:rPr>
                        <a:t>PE</a:t>
                      </a: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Proxima Nova" panose="020B060402020202020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700" marR="12700" marT="9533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latin typeface="Proxima Nova" panose="020B0604020202020204" charset="0"/>
                        </a:rPr>
                        <a:t>1</a:t>
                      </a:r>
                      <a:r>
                        <a:rPr lang="en-US" sz="1600" dirty="0">
                          <a:latin typeface="Proxima Nova" panose="020B0604020202020204" charset="0"/>
                        </a:rPr>
                        <a:t>19</a:t>
                      </a: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Proxima Nova" panose="020B060402020202020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700" marR="12700" marT="9533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latin typeface="Proxima Nova" panose="020B0604020202020204" charset="0"/>
                        </a:rPr>
                        <a:t>Art</a:t>
                      </a: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Proxima Nova" panose="020B060402020202020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700" marR="12700" marT="9533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Proxima Nova" panose="020B0604020202020204" charset="0"/>
                        </a:rPr>
                        <a:t>95</a:t>
                      </a: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Proxima Nova" panose="020B060402020202020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700" marR="12700" marT="9533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latin typeface="Proxima Nova" panose="020B0604020202020204" charset="0"/>
                        </a:rPr>
                        <a:t>Science*</a:t>
                      </a: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Proxima Nova" panose="020B060402020202020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700" marR="12700" marT="9533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Proxima Nova" panose="020B0604020202020204" charset="0"/>
                        </a:rPr>
                        <a:t>46</a:t>
                      </a: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Proxima Nova" panose="020B060402020202020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700" marR="12700" marT="9533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953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latin typeface="Proxima Nova" panose="020B0604020202020204" charset="0"/>
                        </a:rPr>
                        <a:t>English</a:t>
                      </a: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Proxima Nova" panose="020B060402020202020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700" marR="12700" marT="9533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latin typeface="Proxima Nova" panose="020B0604020202020204" charset="0"/>
                        </a:rPr>
                        <a:t>11</a:t>
                      </a:r>
                      <a:r>
                        <a:rPr lang="en-US" sz="1600" dirty="0">
                          <a:latin typeface="Proxima Nova" panose="020B0604020202020204" charset="0"/>
                        </a:rPr>
                        <a:t>3</a:t>
                      </a: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Proxima Nova" panose="020B060402020202020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700" marR="12700" marT="9533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953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latin typeface="Proxima Nova" panose="020B0604020202020204" charset="0"/>
                        </a:rPr>
                        <a:t>Spanish/TESOL</a:t>
                      </a: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Proxima Nova" panose="020B060402020202020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700" marR="12700" marT="9533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Proxima Nova" panose="020B0604020202020204" charset="0"/>
                        </a:rPr>
                        <a:t>59</a:t>
                      </a: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Proxima Nova" panose="020B060402020202020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700" marR="12700" marT="9533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953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latin typeface="Proxima Nova" panose="020B0604020202020204" charset="0"/>
                        </a:rPr>
                        <a:t>Math</a:t>
                      </a: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Proxima Nova" panose="020B060402020202020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700" marR="12700" marT="9533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latin typeface="Proxima Nova" panose="020B0604020202020204" charset="0"/>
                        </a:rPr>
                        <a:t>71</a:t>
                      </a: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Proxima Nova" panose="020B060402020202020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700" marR="12700" marT="9533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953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latin typeface="Proxima Nova" panose="020B0604020202020204" charset="0"/>
                        </a:rPr>
                        <a:t>Music*</a:t>
                      </a: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Proxima Nova" panose="020B060402020202020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700" marR="12700" marT="9533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latin typeface="Proxima Nova" panose="020B0604020202020204" charset="0"/>
                        </a:rPr>
                        <a:t>116</a:t>
                      </a: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Proxima Nova" panose="020B060402020202020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700" marR="12700" marT="9533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337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latin typeface="Proxima Nova" panose="020B0604020202020204" charset="0"/>
                        </a:rPr>
                        <a:t>Special Education</a:t>
                      </a: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Proxima Nova" panose="020B060402020202020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700" marR="12700" marT="9533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latin typeface="Proxima Nova" panose="020B0604020202020204" charset="0"/>
                        </a:rPr>
                        <a:t>154</a:t>
                      </a: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Proxima Nova" panose="020B060402020202020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700" marR="12700" marT="9533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337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latin typeface="Proxima Nova" panose="020B0604020202020204" charset="0"/>
                        </a:rPr>
                        <a:t>Tech/Engineering</a:t>
                      </a: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Proxima Nova" panose="020B060402020202020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700" marR="12700" marT="9533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latin typeface="Proxima Nova" panose="020B0604020202020204" charset="0"/>
                        </a:rPr>
                        <a:t>13</a:t>
                      </a: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Proxima Nova" panose="020B060402020202020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700" marR="12700" marT="9533" marB="0"/>
                </a:tc>
                <a:extLst>
                  <a:ext uri="{0D108BD9-81ED-4DB2-BD59-A6C34878D82A}">
                    <a16:rowId xmlns:a16="http://schemas.microsoft.com/office/drawing/2014/main" val="2215921369"/>
                  </a:ext>
                </a:extLst>
              </a:tr>
              <a:tr h="26693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Proxima Nova" panose="020B0604020202020204" charset="0"/>
                        </a:rPr>
                        <a:t>Theater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Proxima Nova" panose="020B060402020202020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700" marR="12700" marT="9533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latin typeface="Proxima Nova" panose="020B0604020202020204" charset="0"/>
                        </a:rPr>
                        <a:t>18</a:t>
                      </a: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Proxima Nova" panose="020B060402020202020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700" marR="12700" marT="9533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416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Proxima Nova" panose="020B0604020202020204" charset="0"/>
                        </a:rPr>
                        <a:t>Hist/Soc Sci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Proxima Nova" panose="020B060402020202020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700" marR="12700" marT="9533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Proxima Nova" panose="020B0604020202020204" charset="0"/>
                        </a:rPr>
                        <a:t>219</a:t>
                      </a: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Proxima Nova" panose="020B060402020202020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700" marR="12700" marT="9533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953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bg2"/>
                          </a:solidFill>
                          <a:latin typeface="Proxima Nova" panose="020B0604020202020204" charset="0"/>
                        </a:rPr>
                        <a:t>TOTAL UGRAD</a:t>
                      </a:r>
                      <a:endParaRPr sz="1600" b="1" i="0" u="none" strike="noStrike" cap="none">
                        <a:solidFill>
                          <a:schemeClr val="bg2"/>
                        </a:solidFill>
                        <a:latin typeface="Proxima Nova" panose="020B060402020202020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700" marR="12700" marT="9533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bg2"/>
                          </a:solidFill>
                          <a:latin typeface="Proxima Nova" panose="020B0604020202020204" charset="0"/>
                        </a:rPr>
                        <a:t>2172</a:t>
                      </a:r>
                      <a:endParaRPr sz="1600" b="1" i="0" u="none" strike="noStrike" cap="none" dirty="0">
                        <a:solidFill>
                          <a:schemeClr val="bg2"/>
                        </a:solidFill>
                        <a:latin typeface="Proxima Nova" panose="020B060402020202020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700" marR="12700" marT="9533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aphicFrame>
        <p:nvGraphicFramePr>
          <p:cNvPr id="101" name="Google Shape;101;g148eb79ecbb_0_0"/>
          <p:cNvGraphicFramePr/>
          <p:nvPr>
            <p:extLst>
              <p:ext uri="{D42A27DB-BD31-4B8C-83A1-F6EECF244321}">
                <p14:modId xmlns:p14="http://schemas.microsoft.com/office/powerpoint/2010/main" val="2123758369"/>
              </p:ext>
            </p:extLst>
          </p:nvPr>
        </p:nvGraphicFramePr>
        <p:xfrm>
          <a:off x="6502400" y="1475788"/>
          <a:ext cx="3918200" cy="495241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0039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61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latin typeface="Proxima Nova" panose="020B0604020202020204" charset="0"/>
                        </a:rPr>
                        <a:t>School Counseling/Soc</a:t>
                      </a:r>
                      <a:r>
                        <a:rPr lang="en-US" sz="1600" b="1" dirty="0">
                          <a:latin typeface="Proxima Nova" panose="020B0604020202020204" charset="0"/>
                        </a:rPr>
                        <a:t> Work</a:t>
                      </a:r>
                      <a:endParaRPr sz="1600" b="1" i="0" u="none" strike="noStrike" cap="none" dirty="0">
                        <a:solidFill>
                          <a:srgbClr val="000000"/>
                        </a:solidFill>
                        <a:latin typeface="Proxima Nova" panose="020B0604020202020204" charset="0"/>
                      </a:endParaRPr>
                    </a:p>
                  </a:txBody>
                  <a:tcPr marL="12700" marR="12700" marT="9533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latin typeface="Proxima Nova" panose="020B0604020202020204" charset="0"/>
                        </a:rPr>
                        <a:t>36</a:t>
                      </a:r>
                      <a:endParaRPr sz="1600" b="1" dirty="0">
                        <a:latin typeface="Proxima Nova" panose="020B0604020202020204" charset="0"/>
                      </a:endParaRPr>
                    </a:p>
                  </a:txBody>
                  <a:tcPr marL="12700" marR="12700" marT="9533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86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 dirty="0">
                          <a:latin typeface="Proxima Nova" panose="020B0604020202020204" charset="0"/>
                          <a:ea typeface="Calibri"/>
                          <a:cs typeface="Calibri"/>
                          <a:sym typeface="Calibri"/>
                        </a:rPr>
                        <a:t>Spanish/TESOL</a:t>
                      </a:r>
                      <a:endParaRPr sz="1600" dirty="0">
                        <a:latin typeface="Proxima Nova" panose="020B0604020202020204" charset="0"/>
                      </a:endParaRPr>
                    </a:p>
                  </a:txBody>
                  <a:tcPr marL="12700" marR="12700" marT="9533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Proxima Nova" panose="020B0604020202020204" charset="0"/>
                        </a:rPr>
                        <a:t>8</a:t>
                      </a:r>
                      <a:endParaRPr sz="1600" dirty="0">
                        <a:latin typeface="Proxima Nova" panose="020B0604020202020204" charset="0"/>
                      </a:endParaRPr>
                    </a:p>
                  </a:txBody>
                  <a:tcPr marL="12700" marR="12700" marT="9533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86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latin typeface="Proxima Nova" panose="020B0604020202020204" charset="0"/>
                        </a:rPr>
                        <a:t>English Teaching </a:t>
                      </a:r>
                      <a:endParaRPr sz="1600" dirty="0">
                        <a:latin typeface="Proxima Nova" panose="020B0604020202020204" charset="0"/>
                      </a:endParaRPr>
                    </a:p>
                  </a:txBody>
                  <a:tcPr marL="12700" marR="12700" marT="9533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Proxima Nova" panose="020B0604020202020204" charset="0"/>
                        </a:rPr>
                        <a:t>16</a:t>
                      </a: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Proxima Nova" panose="020B060402020202020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700" marR="12700" marT="9533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986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latin typeface="Proxima Nova" panose="020B0604020202020204" charset="0"/>
                        </a:rPr>
                        <a:t>Math Ed </a:t>
                      </a: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Proxima Nova" panose="020B060402020202020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700" marR="12700" marT="9533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Proxima Nova" panose="020B0604020202020204" charset="0"/>
                        </a:rPr>
                        <a:t>22</a:t>
                      </a: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Proxima Nova" panose="020B060402020202020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700" marR="12700" marT="9533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986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 dirty="0">
                          <a:latin typeface="Proxima Nova" panose="020B0604020202020204" charset="0"/>
                          <a:ea typeface="Calibri"/>
                          <a:cs typeface="Calibri"/>
                          <a:sym typeface="Calibri"/>
                        </a:rPr>
                        <a:t>Science Ed </a:t>
                      </a:r>
                      <a:endParaRPr sz="1600" dirty="0">
                        <a:latin typeface="Proxima Nova" panose="020B0604020202020204" charset="0"/>
                      </a:endParaRPr>
                    </a:p>
                  </a:txBody>
                  <a:tcPr marL="12700" marR="12700" marT="9533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Proxima Nova" panose="020B0604020202020204" charset="0"/>
                        </a:rPr>
                        <a:t>23</a:t>
                      </a: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Proxima Nova" panose="020B060402020202020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700" marR="12700" marT="9533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986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latin typeface="Proxima Nova" panose="020B0604020202020204" charset="0"/>
                        </a:rPr>
                        <a:t>Principalship</a:t>
                      </a:r>
                      <a:endParaRPr sz="1600" b="1" i="0" u="none" strike="noStrike" cap="none" dirty="0">
                        <a:solidFill>
                          <a:srgbClr val="000000"/>
                        </a:solidFill>
                        <a:latin typeface="Proxima Nova" panose="020B0604020202020204" charset="0"/>
                      </a:endParaRPr>
                    </a:p>
                  </a:txBody>
                  <a:tcPr marL="12700" marR="12700" marT="9533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latin typeface="Proxima Nova" panose="020B0604020202020204" charset="0"/>
                        </a:rPr>
                        <a:t>94</a:t>
                      </a:r>
                      <a:endParaRPr sz="1600" b="1" dirty="0">
                        <a:latin typeface="Proxima Nova" panose="020B0604020202020204" charset="0"/>
                      </a:endParaRPr>
                    </a:p>
                  </a:txBody>
                  <a:tcPr marL="12700" marR="12700" marT="9533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986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latin typeface="Proxima Nova" panose="020B0604020202020204" charset="0"/>
                        </a:rPr>
                        <a:t>International Teacher Leader</a:t>
                      </a: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Proxima Nova" panose="020B060402020202020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700" marR="12700" marT="9533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Proxima Nova" panose="020B0604020202020204" charset="0"/>
                        </a:rPr>
                        <a:t>31</a:t>
                      </a:r>
                      <a:endParaRPr sz="1600" dirty="0">
                        <a:latin typeface="Proxima Nova" panose="020B0604020202020204" charset="0"/>
                      </a:endParaRPr>
                    </a:p>
                  </a:txBody>
                  <a:tcPr marL="12700" marR="12700" marT="9533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53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 dirty="0">
                          <a:latin typeface="Proxima Nova" panose="020B0604020202020204" charset="0"/>
                          <a:ea typeface="Calibri"/>
                          <a:cs typeface="Calibri"/>
                          <a:sym typeface="Calibri"/>
                        </a:rPr>
                        <a:t>PE/Pedagogy</a:t>
                      </a:r>
                      <a:endParaRPr sz="1600" dirty="0">
                        <a:latin typeface="Proxima Nova" panose="020B0604020202020204" charset="0"/>
                      </a:endParaRPr>
                    </a:p>
                  </a:txBody>
                  <a:tcPr marL="12700" marR="12700" marT="9533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latin typeface="Proxima Nova" panose="020B0604020202020204" charset="0"/>
                        </a:rPr>
                        <a:t>11</a:t>
                      </a: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Proxima Nova" panose="020B060402020202020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700" marR="12700" marT="9533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53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latin typeface="Proxima Nova" panose="020B0604020202020204" charset="0"/>
                        </a:rPr>
                        <a:t>Special Ed</a:t>
                      </a: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Proxima Nova" panose="020B060402020202020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700" marR="12700" marT="9533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 dirty="0">
                          <a:solidFill>
                            <a:srgbClr val="7030A0"/>
                          </a:solidFill>
                          <a:latin typeface="Proxima Nova" panose="020B0604020202020204" charset="0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600" b="0" i="0" u="none" strike="noStrike" cap="none" dirty="0">
                        <a:solidFill>
                          <a:srgbClr val="7030A0"/>
                        </a:solidFill>
                        <a:latin typeface="Proxima Nova" panose="020B060402020202020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700" marR="12700" marT="9533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53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latin typeface="Proxima Nova" panose="020B0604020202020204" charset="0"/>
                        </a:rPr>
                        <a:t>Art Ed </a:t>
                      </a: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Proxima Nova" panose="020B060402020202020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700" marR="12700" marT="9533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latin typeface="Proxima Nova" panose="020B0604020202020204" charset="0"/>
                        </a:rPr>
                        <a:t>13</a:t>
                      </a:r>
                      <a:endParaRPr sz="1600" dirty="0">
                        <a:latin typeface="Proxima Nova" panose="020B0604020202020204" charset="0"/>
                      </a:endParaRPr>
                    </a:p>
                  </a:txBody>
                  <a:tcPr marL="12700" marR="12700" marT="9533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553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latin typeface="Proxima Nova" panose="020B0604020202020204" charset="0"/>
                        </a:rPr>
                        <a:t>Early Childhood/</a:t>
                      </a:r>
                      <a:r>
                        <a:rPr lang="en-US" sz="1600" dirty="0">
                          <a:latin typeface="Proxima Nova" panose="020B0604020202020204" charset="0"/>
                        </a:rPr>
                        <a:t>Elementary</a:t>
                      </a: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Proxima Nova" panose="020B060402020202020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700" marR="12700" marT="9533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Proxima Nova" panose="020B0604020202020204" charset="0"/>
                        </a:rPr>
                        <a:t>22</a:t>
                      </a: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Proxima Nova" panose="020B060402020202020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700" marR="12700" marT="9533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823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latin typeface="Proxima Nova" panose="020B0604020202020204" charset="0"/>
                        </a:rPr>
                        <a:t>Speech Language Pathology</a:t>
                      </a:r>
                      <a:endParaRPr sz="1600" b="1" i="0" u="none" strike="noStrike" cap="none" dirty="0">
                        <a:solidFill>
                          <a:srgbClr val="000000"/>
                        </a:solidFill>
                        <a:latin typeface="Proxima Nova" panose="020B0604020202020204" charset="0"/>
                      </a:endParaRPr>
                    </a:p>
                  </a:txBody>
                  <a:tcPr marL="12700" marR="12700" marT="9533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latin typeface="Proxima Nova" panose="020B0604020202020204" charset="0"/>
                        </a:rPr>
                        <a:t>27</a:t>
                      </a:r>
                      <a:endParaRPr sz="1600" b="1" dirty="0">
                        <a:latin typeface="Proxima Nova" panose="020B0604020202020204" charset="0"/>
                      </a:endParaRPr>
                    </a:p>
                  </a:txBody>
                  <a:tcPr marL="12700" marR="12700" marT="9533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736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Proxima Nova" panose="020B0604020202020204" charset="0"/>
                        </a:rPr>
                        <a:t>Literacy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Proxima Nova" panose="020B060402020202020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700" marR="12700" marT="9533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Proxima Nova" panose="020B0604020202020204" charset="0"/>
                        </a:rPr>
                        <a:t>6</a:t>
                      </a:r>
                      <a:endParaRPr sz="1600" dirty="0">
                        <a:latin typeface="Proxima Nova" panose="020B0604020202020204" charset="0"/>
                      </a:endParaRPr>
                    </a:p>
                  </a:txBody>
                  <a:tcPr marL="12700" marR="12700" marT="9533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613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>
                          <a:latin typeface="Proxima Nova" panose="020B0604020202020204" charset="0"/>
                        </a:rPr>
                        <a:t>School Library </a:t>
                      </a:r>
                      <a:endParaRPr sz="1600" b="1" i="0" u="none" strike="noStrike" cap="none">
                        <a:solidFill>
                          <a:srgbClr val="000000"/>
                        </a:solidFill>
                        <a:latin typeface="Proxima Nova" panose="020B0604020202020204" charset="0"/>
                      </a:endParaRPr>
                    </a:p>
                  </a:txBody>
                  <a:tcPr marL="12700" marR="12700" marT="9533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latin typeface="Proxima Nova" panose="020B0604020202020204" charset="0"/>
                        </a:rPr>
                        <a:t>4</a:t>
                      </a:r>
                      <a:r>
                        <a:rPr lang="en-US" sz="1600" b="1" u="none" strike="noStrike" cap="none" dirty="0">
                          <a:latin typeface="Proxima Nova" panose="020B0604020202020204" charset="0"/>
                        </a:rPr>
                        <a:t>7</a:t>
                      </a:r>
                      <a:endParaRPr sz="1600" b="1" i="0" u="none" strike="noStrike" cap="none" dirty="0">
                        <a:solidFill>
                          <a:srgbClr val="000000"/>
                        </a:solidFill>
                        <a:latin typeface="Proxima Nova" panose="020B0604020202020204" charset="0"/>
                      </a:endParaRPr>
                    </a:p>
                  </a:txBody>
                  <a:tcPr marL="12700" marR="12700" marT="9533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213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>
                          <a:latin typeface="Proxima Nova" panose="020B0604020202020204" charset="0"/>
                        </a:rPr>
                        <a:t>Superintendency</a:t>
                      </a:r>
                      <a:endParaRPr sz="1600" b="1" i="0" u="none" strike="noStrike" cap="none">
                        <a:solidFill>
                          <a:srgbClr val="000000"/>
                        </a:solidFill>
                        <a:latin typeface="Proxima Nova" panose="020B0604020202020204" charset="0"/>
                      </a:endParaRPr>
                    </a:p>
                  </a:txBody>
                  <a:tcPr marL="12700" marR="12700" marT="9533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latin typeface="Proxima Nova" panose="020B0604020202020204" charset="0"/>
                        </a:rPr>
                        <a:t>34</a:t>
                      </a:r>
                      <a:endParaRPr sz="1600" b="1" i="0" u="none" strike="noStrike" cap="none" dirty="0">
                        <a:solidFill>
                          <a:srgbClr val="000000"/>
                        </a:solidFill>
                        <a:latin typeface="Proxima Nova" panose="020B0604020202020204" charset="0"/>
                      </a:endParaRPr>
                    </a:p>
                  </a:txBody>
                  <a:tcPr marL="12700" marR="12700" marT="9533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55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Calibri"/>
                        <a:buNone/>
                      </a:pPr>
                      <a:r>
                        <a:rPr lang="en-US" sz="1600" b="1" i="0" u="none" strike="noStrike" cap="none">
                          <a:latin typeface="Proxima Nova" panose="020B0604020202020204" charset="0"/>
                        </a:rPr>
                        <a:t>School Psych</a:t>
                      </a:r>
                      <a:endParaRPr sz="1600" b="1">
                        <a:latin typeface="Proxima Nova" panose="020B0604020202020204" charset="0"/>
                      </a:endParaRPr>
                    </a:p>
                  </a:txBody>
                  <a:tcPr marL="12700" marR="12700" marT="9533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latin typeface="Proxima Nova" panose="020B0604020202020204" charset="0"/>
                        </a:rPr>
                        <a:t>36</a:t>
                      </a:r>
                      <a:endParaRPr sz="1600" b="1" dirty="0">
                        <a:latin typeface="Proxima Nova" panose="020B0604020202020204" charset="0"/>
                      </a:endParaRPr>
                    </a:p>
                  </a:txBody>
                  <a:tcPr marL="12700" marR="12700" marT="9533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55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Calibri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000000"/>
                          </a:solidFill>
                          <a:latin typeface="Proxima Nova" panose="020B0604020202020204" charset="0"/>
                          <a:ea typeface="Calibri"/>
                          <a:cs typeface="Calibri"/>
                          <a:sym typeface="Calibri"/>
                        </a:rPr>
                        <a:t>TOTAL GRAD</a:t>
                      </a:r>
                      <a:endParaRPr sz="1600">
                        <a:latin typeface="Proxima Nova" panose="020B0604020202020204" charset="0"/>
                      </a:endParaRPr>
                    </a:p>
                  </a:txBody>
                  <a:tcPr marL="12700" marR="12700" marT="9533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Proxima Nova" panose="020B0604020202020204" charset="0"/>
                        </a:rPr>
                        <a:t>430(274)</a:t>
                      </a:r>
                      <a:endParaRPr sz="1600" dirty="0">
                        <a:latin typeface="Proxima Nova" panose="020B0604020202020204" charset="0"/>
                      </a:endParaRPr>
                    </a:p>
                  </a:txBody>
                  <a:tcPr marL="12700" marR="12700" marT="9533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480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7" descr="2017 StudentInvolvement alt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7" descr="2017 StudentInvolvement alt.pd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8649" y="0"/>
            <a:ext cx="100347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7"/>
          <p:cNvSpPr txBox="1">
            <a:spLocks noGrp="1"/>
          </p:cNvSpPr>
          <p:nvPr>
            <p:ph type="title"/>
          </p:nvPr>
        </p:nvSpPr>
        <p:spPr>
          <a:xfrm>
            <a:off x="1981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>
              <a:buClr>
                <a:srgbClr val="660066"/>
              </a:buClr>
              <a:buSzPts val="4800"/>
            </a:pPr>
            <a:r>
              <a:rPr lang="en-US" sz="3600">
                <a:solidFill>
                  <a:schemeClr val="accent2"/>
                </a:solidFill>
              </a:rPr>
              <a:t>FACTS ABOUT UNI UNDERGRADUATE TEACHER EDUCATION</a:t>
            </a:r>
            <a:endParaRPr sz="3600">
              <a:solidFill>
                <a:schemeClr val="accent2"/>
              </a:solidFill>
            </a:endParaRPr>
          </a:p>
        </p:txBody>
      </p:sp>
      <p:sp>
        <p:nvSpPr>
          <p:cNvPr id="139" name="Google Shape;139;p7"/>
          <p:cNvSpPr txBox="1"/>
          <p:nvPr/>
        </p:nvSpPr>
        <p:spPr>
          <a:xfrm>
            <a:off x="1078650" y="4114010"/>
            <a:ext cx="2953100" cy="1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algn="ctr" defTabSz="1219170">
              <a:buClr>
                <a:srgbClr val="000000"/>
              </a:buClr>
              <a:buSzPts val="1050"/>
            </a:pPr>
            <a:r>
              <a:rPr lang="en-US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More than 450 new teachers graduate from UNI each year, making our education program the largest in the state of Iowa</a:t>
            </a: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7"/>
          <p:cNvSpPr txBox="1"/>
          <p:nvPr/>
        </p:nvSpPr>
        <p:spPr>
          <a:xfrm>
            <a:off x="4666851" y="4114010"/>
            <a:ext cx="2884325" cy="15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algn="ctr" defTabSz="1219170">
              <a:buClr>
                <a:srgbClr val="000000"/>
              </a:buClr>
              <a:buSzPts val="1050"/>
            </a:pPr>
            <a:r>
              <a:rPr lang="en-US"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99% of Iowa school districts and all 99 counties employ UNI education grads — and UNI alumni educators are employed in every state in the U.S.</a:t>
            </a:r>
            <a:endParaRPr sz="1867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7"/>
          <p:cNvSpPr txBox="1"/>
          <p:nvPr/>
        </p:nvSpPr>
        <p:spPr>
          <a:xfrm>
            <a:off x="8186278" y="4113935"/>
            <a:ext cx="2927071" cy="1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algn="ctr" defTabSz="1219170">
              <a:buClr>
                <a:srgbClr val="000000"/>
              </a:buClr>
              <a:buSzPts val="1050"/>
            </a:pPr>
            <a:r>
              <a:rPr lang="en-US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97% of our graduating teachers</a:t>
            </a:r>
            <a:br>
              <a:rPr lang="en-US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were employed or continuing their education within six months of graduation</a:t>
            </a: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7"/>
          <p:cNvSpPr/>
          <p:nvPr/>
        </p:nvSpPr>
        <p:spPr>
          <a:xfrm>
            <a:off x="1078650" y="5650422"/>
            <a:ext cx="10034700" cy="712500"/>
          </a:xfrm>
          <a:prstGeom prst="rect">
            <a:avLst/>
          </a:prstGeom>
          <a:solidFill>
            <a:srgbClr val="4B116F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1350"/>
            </a:pPr>
            <a:endParaRPr kern="0">
              <a:solidFill>
                <a:srgbClr val="50077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7"/>
          <p:cNvSpPr txBox="1"/>
          <p:nvPr/>
        </p:nvSpPr>
        <p:spPr>
          <a:xfrm>
            <a:off x="2159101" y="5645237"/>
            <a:ext cx="8051700" cy="5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algn="ctr" defTabSz="1219170">
              <a:buClr>
                <a:srgbClr val="000000"/>
              </a:buClr>
              <a:buSzPts val="1350"/>
            </a:pPr>
            <a:r>
              <a:rPr lang="en-US" kern="0">
                <a:solidFill>
                  <a:srgbClr val="FEC309"/>
                </a:solidFill>
                <a:latin typeface="Calibri"/>
                <a:ea typeface="Calibri"/>
                <a:cs typeface="Calibri"/>
                <a:sym typeface="Calibri"/>
              </a:rPr>
              <a:t>DID YOU KNOW?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buSzPts val="1350"/>
            </a:pPr>
            <a:r>
              <a:rPr lang="en-US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UNI actually began as a teacher preparation school!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470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8" descr="2017 StudentInvolvement alt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8"/>
          <p:cNvSpPr txBox="1">
            <a:spLocks noGrp="1"/>
          </p:cNvSpPr>
          <p:nvPr>
            <p:ph type="title"/>
          </p:nvPr>
        </p:nvSpPr>
        <p:spPr>
          <a:xfrm>
            <a:off x="291034" y="274640"/>
            <a:ext cx="11696455" cy="927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>
              <a:buClr>
                <a:srgbClr val="FEC309"/>
              </a:buClr>
              <a:buSzPts val="2800"/>
            </a:pPr>
            <a:r>
              <a:rPr lang="en-US" sz="3733">
                <a:solidFill>
                  <a:srgbClr val="FEC309"/>
                </a:solidFill>
              </a:rPr>
              <a:t>WHAT MAKES US THE LEADER IN TEACHER EDUCATION?</a:t>
            </a:r>
            <a:endParaRPr sz="5333"/>
          </a:p>
        </p:txBody>
      </p:sp>
      <p:sp>
        <p:nvSpPr>
          <p:cNvPr id="150" name="Google Shape;150;p8"/>
          <p:cNvSpPr txBox="1"/>
          <p:nvPr/>
        </p:nvSpPr>
        <p:spPr>
          <a:xfrm>
            <a:off x="4510729" y="3095035"/>
            <a:ext cx="5511803" cy="400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defTabSz="1219170">
              <a:buClr>
                <a:srgbClr val="000000"/>
              </a:buClr>
              <a:buSzPts val="1800"/>
            </a:pPr>
            <a:r>
              <a:rPr lang="en-US" sz="24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350+ school district partnerships</a:t>
            </a: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8"/>
          <p:cNvSpPr txBox="1"/>
          <p:nvPr/>
        </p:nvSpPr>
        <p:spPr>
          <a:xfrm>
            <a:off x="4480000" y="4054500"/>
            <a:ext cx="6705200" cy="5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defTabSz="1219170">
              <a:buClr>
                <a:srgbClr val="000000"/>
              </a:buClr>
              <a:buSzPts val="1800"/>
            </a:pPr>
            <a:r>
              <a:rPr lang="en-US" sz="24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Teaching majors receive guidance from a team of more than 1,000 mentors and cooperating teachers</a:t>
            </a: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8"/>
          <p:cNvSpPr txBox="1"/>
          <p:nvPr/>
        </p:nvSpPr>
        <p:spPr>
          <a:xfrm>
            <a:off x="4488800" y="5325271"/>
            <a:ext cx="6696400" cy="10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defTabSz="1219170">
              <a:buClr>
                <a:srgbClr val="000000"/>
              </a:buClr>
              <a:buSzPts val="1800"/>
            </a:pPr>
            <a:r>
              <a:rPr lang="en-US" sz="24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UNI graduates more teachers annually than 99% of U.S. institutions that offer bachelor’s degrees in teaching</a:t>
            </a: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8"/>
          <p:cNvSpPr txBox="1"/>
          <p:nvPr/>
        </p:nvSpPr>
        <p:spPr>
          <a:xfrm>
            <a:off x="4522404" y="1637635"/>
            <a:ext cx="7095393" cy="707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defTabSz="1219170">
              <a:buClr>
                <a:srgbClr val="000000"/>
              </a:buClr>
              <a:buSzPts val="1800"/>
            </a:pPr>
            <a:r>
              <a:rPr lang="en-US" sz="2400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Education majors acquire 725+ hours of hands-on experiential learning in PK-12 classrooms by graduation</a:t>
            </a:r>
            <a:endParaRPr sz="16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p8" descr="noun_graduation_943963.pd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51521" y="5051765"/>
            <a:ext cx="1565569" cy="1956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8" descr="World Graphic.pdf"/>
          <p:cNvPicPr preferRelativeResize="0"/>
          <p:nvPr/>
        </p:nvPicPr>
        <p:blipFill rotWithShape="1">
          <a:blip r:embed="rId5">
            <a:alphaModFix/>
          </a:blip>
          <a:srcRect l="21139" t="33449" b="25215"/>
          <a:stretch/>
        </p:blipFill>
        <p:spPr>
          <a:xfrm>
            <a:off x="1957863" y="2831918"/>
            <a:ext cx="2552867" cy="926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8" descr="school.pdf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57863" y="1071163"/>
            <a:ext cx="2490687" cy="1724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42321" y="4054514"/>
            <a:ext cx="1092200" cy="888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863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9"/>
          <p:cNvSpPr txBox="1"/>
          <p:nvPr/>
        </p:nvSpPr>
        <p:spPr>
          <a:xfrm>
            <a:off x="1882233" y="712267"/>
            <a:ext cx="8670400" cy="7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5867" kern="0">
                <a:solidFill>
                  <a:srgbClr val="500778"/>
                </a:solidFill>
                <a:latin typeface="Calibri"/>
                <a:ea typeface="Calibri"/>
                <a:cs typeface="Calibri"/>
                <a:sym typeface="Calibri"/>
              </a:rPr>
              <a:t>Where are our graduates?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4" name="Google Shape;204;p29"/>
          <p:cNvSpPr txBox="1"/>
          <p:nvPr/>
        </p:nvSpPr>
        <p:spPr>
          <a:xfrm>
            <a:off x="6533600" y="1928600"/>
            <a:ext cx="5404400" cy="30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609585" indent="-529153" defTabSz="1219170">
              <a:buClr>
                <a:srgbClr val="500778"/>
              </a:buClr>
              <a:buSzPts val="2650"/>
              <a:buFont typeface="Calibri"/>
              <a:buChar char="•"/>
            </a:pPr>
            <a:r>
              <a:rPr lang="en" sz="3533" b="1" kern="0" dirty="0">
                <a:solidFill>
                  <a:srgbClr val="500778"/>
                </a:solidFill>
                <a:latin typeface="Calibri"/>
                <a:ea typeface="Calibri"/>
                <a:cs typeface="Calibri"/>
                <a:sym typeface="Calibri"/>
              </a:rPr>
              <a:t>10,000+ alumni educators</a:t>
            </a:r>
            <a:endParaRPr sz="3533" b="1" kern="0" dirty="0">
              <a:solidFill>
                <a:srgbClr val="50077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529153" defTabSz="1219170">
              <a:buClr>
                <a:srgbClr val="500778"/>
              </a:buClr>
              <a:buSzPts val="2650"/>
              <a:buFont typeface="Calibri"/>
              <a:buChar char="•"/>
            </a:pPr>
            <a:r>
              <a:rPr lang="en" sz="3533" b="1" kern="0" dirty="0">
                <a:solidFill>
                  <a:srgbClr val="500778"/>
                </a:solidFill>
                <a:latin typeface="Calibri"/>
                <a:ea typeface="Calibri"/>
                <a:cs typeface="Calibri"/>
                <a:sym typeface="Calibri"/>
              </a:rPr>
              <a:t>Employed in 99% of Iowa School Districts</a:t>
            </a:r>
            <a:endParaRPr sz="3533" b="1" kern="0" dirty="0">
              <a:solidFill>
                <a:srgbClr val="50077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529153" defTabSz="1219170">
              <a:buClr>
                <a:srgbClr val="500778"/>
              </a:buClr>
              <a:buSzPts val="2650"/>
              <a:buFont typeface="Calibri"/>
              <a:buChar char="•"/>
            </a:pPr>
            <a:r>
              <a:rPr lang="en" sz="3533" b="1" kern="0" dirty="0">
                <a:solidFill>
                  <a:srgbClr val="500778"/>
                </a:solidFill>
                <a:latin typeface="Calibri"/>
                <a:ea typeface="Calibri"/>
                <a:cs typeface="Calibri"/>
                <a:sym typeface="Calibri"/>
              </a:rPr>
              <a:t>In all 99 counties</a:t>
            </a:r>
            <a:endParaRPr sz="3533" b="1" kern="0" dirty="0">
              <a:solidFill>
                <a:srgbClr val="50077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529153" defTabSz="1219170">
              <a:buClr>
                <a:srgbClr val="500778"/>
              </a:buClr>
              <a:buSzPts val="2650"/>
              <a:buFont typeface="Calibri"/>
              <a:buChar char="•"/>
            </a:pPr>
            <a:r>
              <a:rPr lang="en" sz="3533" b="1" kern="0" dirty="0">
                <a:solidFill>
                  <a:srgbClr val="500778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Nearly 90% of Teacher Candidates stay in Iowa</a:t>
            </a:r>
            <a:endParaRPr sz="3533" b="1" kern="0" dirty="0">
              <a:solidFill>
                <a:srgbClr val="500778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" name="Google Shape;20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377" y="2286000"/>
            <a:ext cx="4521367" cy="2840941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9"/>
          <p:cNvSpPr/>
          <p:nvPr/>
        </p:nvSpPr>
        <p:spPr>
          <a:xfrm>
            <a:off x="304800" y="1710439"/>
            <a:ext cx="6228800" cy="2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600" b="1" kern="0">
                <a:solidFill>
                  <a:srgbClr val="500778"/>
                </a:solidFill>
                <a:latin typeface="Calibri"/>
                <a:ea typeface="Calibri"/>
                <a:cs typeface="Calibri"/>
                <a:sym typeface="Calibri"/>
              </a:rPr>
              <a:t>Distribution of UNI TEACH Grant Recipient Alumni across Iowa (2018)</a:t>
            </a:r>
            <a:endParaRPr sz="1600" kern="0">
              <a:solidFill>
                <a:srgbClr val="50077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523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What is the Board of Regents?</a:t>
            </a:r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198" y="1540631"/>
            <a:ext cx="1002376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Oversight and governance of Iowa’s public universities and special schools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Key priority: Maintain educational quality and access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Nearly </a:t>
            </a: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70,000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students enrolled at Iowa, Iowa State and UNI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543" y="5632153"/>
            <a:ext cx="2520451" cy="2095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80" y="5490438"/>
            <a:ext cx="1060708" cy="5303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849" y="5410680"/>
            <a:ext cx="1662302" cy="6524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006" y="5557431"/>
            <a:ext cx="1431291" cy="3963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219" y="5476107"/>
            <a:ext cx="1660905" cy="54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23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44F69-69B9-487B-98FF-11A457D3D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Five Work-Based Learning Initiatives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5E895D-8E93-4477-97ED-94398F22BC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Faster Pathways</a:t>
            </a:r>
          </a:p>
          <a:p>
            <a:r>
              <a:rPr lang="en-US" dirty="0"/>
              <a:t>Innovative Partnerships</a:t>
            </a:r>
          </a:p>
          <a:p>
            <a:r>
              <a:rPr lang="en-US" dirty="0"/>
              <a:t>Alternative Options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AEE11-8309-4FB5-A058-792BFAC46DE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308400" y="965600"/>
            <a:ext cx="5608297" cy="4926800"/>
          </a:xfrm>
        </p:spPr>
        <p:txBody>
          <a:bodyPr/>
          <a:lstStyle/>
          <a:p>
            <a:r>
              <a:rPr lang="en-US" dirty="0"/>
              <a:t>Cedar Valley Degree Links</a:t>
            </a:r>
          </a:p>
          <a:p>
            <a:r>
              <a:rPr lang="en-US" dirty="0"/>
              <a:t>Purple Pathway for Paraeducators</a:t>
            </a:r>
          </a:p>
          <a:p>
            <a:r>
              <a:rPr lang="en-US" dirty="0"/>
              <a:t>2+2 Online Education Degree</a:t>
            </a:r>
          </a:p>
          <a:p>
            <a:r>
              <a:rPr lang="en-US" dirty="0"/>
              <a:t>UNI@IACC</a:t>
            </a:r>
          </a:p>
          <a:p>
            <a:r>
              <a:rPr lang="en-US" dirty="0"/>
              <a:t>RAPIL Internship Program</a:t>
            </a:r>
          </a:p>
        </p:txBody>
      </p:sp>
    </p:spTree>
    <p:extLst>
      <p:ext uri="{BB962C8B-B14F-4D97-AF65-F5344CB8AC3E}">
        <p14:creationId xmlns:p14="http://schemas.microsoft.com/office/powerpoint/2010/main" val="1169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E27E82A-F8BA-4F8D-84EA-14581A90C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599" y="269676"/>
            <a:ext cx="11249391" cy="1007600"/>
          </a:xfrm>
        </p:spPr>
        <p:txBody>
          <a:bodyPr/>
          <a:lstStyle/>
          <a:p>
            <a:r>
              <a:rPr lang="en-US" sz="4267" dirty="0"/>
              <a:t>Cedar Valley Degree Links—Degree in Three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7C4270-67A1-411B-9E55-5A9050100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5303" y="1492775"/>
            <a:ext cx="4853203" cy="4239200"/>
          </a:xfrm>
        </p:spPr>
        <p:txBody>
          <a:bodyPr/>
          <a:lstStyle/>
          <a:p>
            <a:r>
              <a:rPr lang="en-US" sz="2400" dirty="0"/>
              <a:t>Partnership between Waterloo Schools Career Center, Hawkeye Community College and UNI</a:t>
            </a:r>
          </a:p>
          <a:p>
            <a:r>
              <a:rPr lang="en-US" sz="2400" dirty="0"/>
              <a:t>Elementary Education students can </a:t>
            </a:r>
            <a:r>
              <a:rPr lang="en-US" sz="2400" dirty="0">
                <a:highlight>
                  <a:srgbClr val="FFFF00"/>
                </a:highlight>
              </a:rPr>
              <a:t>complete their degree in 3 years</a:t>
            </a:r>
            <a:r>
              <a:rPr lang="en-US" sz="2400" dirty="0"/>
              <a:t> post-high school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3C4E76-900E-42BD-8331-FFF11ECD1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2295" y="1601680"/>
            <a:ext cx="6033796" cy="402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67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E27E82A-F8BA-4F8D-84EA-14581A90C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662" y="347509"/>
            <a:ext cx="9361597" cy="1007600"/>
          </a:xfrm>
        </p:spPr>
        <p:txBody>
          <a:bodyPr/>
          <a:lstStyle/>
          <a:p>
            <a:r>
              <a:rPr lang="en-US" sz="4267" dirty="0"/>
              <a:t>Purple Pathway for Paraeducators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5CBA5F-D363-426B-AF97-80F1415700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599" y="1852800"/>
            <a:ext cx="5735460" cy="4239200"/>
          </a:xfrm>
        </p:spPr>
        <p:txBody>
          <a:bodyPr/>
          <a:lstStyle/>
          <a:p>
            <a:r>
              <a:rPr lang="en-US" sz="2400" dirty="0">
                <a:highlight>
                  <a:srgbClr val="FFFF00"/>
                </a:highlight>
              </a:rPr>
              <a:t>Fully online </a:t>
            </a:r>
            <a:r>
              <a:rPr lang="en-US" sz="2400" dirty="0"/>
              <a:t>program allowing paraeducators to earn their degree in two years without leaving the classroom</a:t>
            </a:r>
          </a:p>
          <a:p>
            <a:r>
              <a:rPr lang="en-US" sz="2400" dirty="0">
                <a:highlight>
                  <a:srgbClr val="FFFF00"/>
                </a:highlight>
              </a:rPr>
              <a:t>RTI Provider </a:t>
            </a:r>
            <a:r>
              <a:rPr lang="en-US" sz="2400" dirty="0"/>
              <a:t>for 22 school districts receiving funding through the Teacher and Paraeducator Registered Apprenticeship </a:t>
            </a:r>
            <a:r>
              <a:rPr lang="en-US" sz="2400" dirty="0">
                <a:highlight>
                  <a:srgbClr val="FFFF00"/>
                </a:highlight>
              </a:rPr>
              <a:t>(TPRA)</a:t>
            </a:r>
          </a:p>
          <a:p>
            <a:r>
              <a:rPr lang="en-US" sz="2400" dirty="0"/>
              <a:t>First cohort serves 67 paraeducators from 32 school districts across the state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5F0B4D-E7BD-4735-8E1E-E3E532EBD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133" y="1715111"/>
            <a:ext cx="3951584" cy="395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1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28735-65AD-43CA-A05D-9F8AC9DC5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1" y="489093"/>
            <a:ext cx="11107807" cy="1007600"/>
          </a:xfrm>
        </p:spPr>
        <p:txBody>
          <a:bodyPr/>
          <a:lstStyle/>
          <a:p>
            <a:r>
              <a:rPr lang="en-US" sz="4800" dirty="0"/>
              <a:t>2+2 Online Education Degree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DB80C-5B4B-4BCB-A8D3-0FAEBDD0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599" y="1852800"/>
            <a:ext cx="6002900" cy="4239200"/>
          </a:xfrm>
        </p:spPr>
        <p:txBody>
          <a:bodyPr/>
          <a:lstStyle/>
          <a:p>
            <a:r>
              <a:rPr lang="en-US" sz="2133" dirty="0">
                <a:highlight>
                  <a:srgbClr val="FFFF00"/>
                </a:highlight>
              </a:rPr>
              <a:t>Flexible online pathway </a:t>
            </a:r>
            <a:r>
              <a:rPr lang="en-US" sz="2133" dirty="0"/>
              <a:t>for students who have stepped away from college or started late </a:t>
            </a:r>
          </a:p>
          <a:p>
            <a:r>
              <a:rPr lang="en-US" sz="2133" dirty="0">
                <a:highlight>
                  <a:srgbClr val="FFFF00"/>
                </a:highlight>
              </a:rPr>
              <a:t>Provides flexibility </a:t>
            </a:r>
            <a:r>
              <a:rPr lang="en-US" sz="2133" dirty="0"/>
              <a:t>due to family/work obligations or other life circumstances</a:t>
            </a:r>
          </a:p>
          <a:p>
            <a:r>
              <a:rPr lang="en-US" sz="2133" dirty="0"/>
              <a:t>Options for Early Childhood, Elementary, Middle Level, and Literacy emphases</a:t>
            </a:r>
          </a:p>
          <a:p>
            <a:r>
              <a:rPr lang="en-US" sz="2133" dirty="0"/>
              <a:t>Working to be registered apprenticeship eligible</a:t>
            </a:r>
          </a:p>
          <a:p>
            <a:r>
              <a:rPr lang="en-US" sz="2133" dirty="0">
                <a:highlight>
                  <a:srgbClr val="FFFF00"/>
                </a:highlight>
              </a:rPr>
              <a:t>Program has exploded in size </a:t>
            </a:r>
            <a:r>
              <a:rPr lang="en-US" sz="2133" dirty="0"/>
              <a:t>to more than 100 students starting next May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D413C2-4266-475C-A4B3-E2E057308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328" y="1730126"/>
            <a:ext cx="4208083" cy="388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44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1819E-43E9-4E36-86C6-9EB1342B7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740800"/>
            <a:ext cx="10895429" cy="1007600"/>
          </a:xfrm>
        </p:spPr>
        <p:txBody>
          <a:bodyPr/>
          <a:lstStyle/>
          <a:p>
            <a:r>
              <a:rPr lang="en-US" sz="4800" dirty="0"/>
              <a:t>UNI@IACC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D3BE6B-D853-4FE1-AFC6-5D06A849D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852800"/>
            <a:ext cx="6537773" cy="4239200"/>
          </a:xfrm>
        </p:spPr>
        <p:txBody>
          <a:bodyPr/>
          <a:lstStyle/>
          <a:p>
            <a:r>
              <a:rPr lang="en-US" sz="2133" dirty="0"/>
              <a:t>Expanded Partnership with Iowa Community Colleges (IACC)</a:t>
            </a:r>
          </a:p>
          <a:p>
            <a:r>
              <a:rPr lang="en-US" sz="2133" dirty="0"/>
              <a:t>Allows place-bound learners access to affordable, high-quality pathways to in-demand careers</a:t>
            </a:r>
          </a:p>
          <a:p>
            <a:r>
              <a:rPr lang="en-US" sz="2133" dirty="0">
                <a:highlight>
                  <a:srgbClr val="FFFF00"/>
                </a:highlight>
              </a:rPr>
              <a:t>Uses $4.166M American Rescue Plan funding for a Future Ready Scholarship Program that reduces eligible students’ tuition</a:t>
            </a:r>
          </a:p>
          <a:p>
            <a:r>
              <a:rPr lang="en-US" sz="2133" dirty="0"/>
              <a:t>Eight eligible programs including Elementary Ed</a:t>
            </a:r>
            <a:endParaRPr lang="en-US" dirty="0"/>
          </a:p>
        </p:txBody>
      </p:sp>
      <p:pic>
        <p:nvPicPr>
          <p:cNvPr id="1026" name="Picture 2" descr="UNI expands community college partnerships statewide with UNI@IACC  initiative - Business Record">
            <a:extLst>
              <a:ext uri="{FF2B5EF4-FFF2-40B4-BE49-F238E27FC236}">
                <a16:creationId xmlns:a16="http://schemas.microsoft.com/office/drawing/2014/main" id="{B7DAD165-7844-4B47-A73F-4A392D643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87" y="982568"/>
            <a:ext cx="3261911" cy="244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8BEF49-067E-495C-B208-24EB16AE8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4329" y="3033123"/>
            <a:ext cx="2834049" cy="262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45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91221-2FBB-4927-956C-C40DC7F81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298901"/>
            <a:ext cx="10769577" cy="1449500"/>
          </a:xfrm>
        </p:spPr>
        <p:txBody>
          <a:bodyPr/>
          <a:lstStyle/>
          <a:p>
            <a:r>
              <a:rPr lang="en-US" sz="4267" dirty="0"/>
              <a:t>Regents Alternative Pathway to Iowa Licensure (RAPIL)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82EEE2-E1CE-4879-AE8E-F95E9C7E4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852800"/>
            <a:ext cx="6105153" cy="4239200"/>
          </a:xfrm>
        </p:spPr>
        <p:txBody>
          <a:bodyPr/>
          <a:lstStyle/>
          <a:p>
            <a:r>
              <a:rPr lang="en-US" sz="2667" dirty="0">
                <a:highlight>
                  <a:srgbClr val="FFFF00"/>
                </a:highlight>
              </a:rPr>
              <a:t>Two-year internship program </a:t>
            </a:r>
            <a:r>
              <a:rPr lang="en-US" sz="2667" dirty="0"/>
              <a:t>for adult learners pursuing a degree in education</a:t>
            </a:r>
          </a:p>
          <a:p>
            <a:r>
              <a:rPr lang="en-US" sz="2667" dirty="0"/>
              <a:t>Collaborative program run in </a:t>
            </a:r>
            <a:r>
              <a:rPr lang="en-US" sz="2667" dirty="0">
                <a:highlight>
                  <a:srgbClr val="FFFF00"/>
                </a:highlight>
              </a:rPr>
              <a:t>partnership across all three Regent’s Universities</a:t>
            </a:r>
          </a:p>
          <a:p>
            <a:r>
              <a:rPr lang="en-US" sz="2667" dirty="0"/>
              <a:t>78 students in the program with experience from dozens of career backgrounds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B0A64D-26DB-4A03-9515-17BE8D723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742" y="1748401"/>
            <a:ext cx="4645767" cy="16576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6344B4-CBC9-4F7F-86EA-2A91FD060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742" y="3559683"/>
            <a:ext cx="4645767" cy="165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3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9C82D25-D5DE-455E-A1F5-0185C82C2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76" y="394704"/>
            <a:ext cx="11328049" cy="1007600"/>
          </a:xfrm>
        </p:spPr>
        <p:txBody>
          <a:bodyPr/>
          <a:lstStyle/>
          <a:p>
            <a:r>
              <a:rPr lang="en-US" sz="5333" dirty="0"/>
              <a:t>One last thing!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64B688-18A7-4658-A7D6-2313B6A06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599" y="1852800"/>
            <a:ext cx="5680400" cy="4239200"/>
          </a:xfrm>
        </p:spPr>
        <p:txBody>
          <a:bodyPr/>
          <a:lstStyle/>
          <a:p>
            <a:r>
              <a:rPr lang="en-US" sz="2133" dirty="0"/>
              <a:t>UNI’s Industrial Technology Center is getting an $44M upgrade!</a:t>
            </a:r>
          </a:p>
          <a:p>
            <a:r>
              <a:rPr lang="en-US" sz="2133" dirty="0"/>
              <a:t>Home to many CTE / Work-Based Learning efforts</a:t>
            </a:r>
          </a:p>
          <a:p>
            <a:r>
              <a:rPr lang="en-US" sz="2133" dirty="0"/>
              <a:t>Allows UNI to provide greater preparation for STEM disciplines, Construction Management, Electrical Engineering Technology, Tech and Engineering Education, Graphic Technology, Manufacturing Technology and Technology Management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5CF302-207E-498F-99E3-0D437ADEE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1852800"/>
            <a:ext cx="5380212" cy="362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7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28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Degree Attainment Outcomes</a:t>
            </a:r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34" y="1358170"/>
            <a:ext cx="10109500" cy="34995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45798" y="5023956"/>
            <a:ext cx="74302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baseline="30000" dirty="0">
                <a:solidFill>
                  <a:srgbClr val="002060"/>
                </a:solidFill>
                <a:latin typeface="Century Gothic" panose="020B0502020202020204" pitchFamily="34" charset="0"/>
              </a:rPr>
              <a:t>80.8 percent </a:t>
            </a:r>
            <a:r>
              <a:rPr lang="en-US" sz="2400" baseline="30000" dirty="0">
                <a:latin typeface="Century Gothic" panose="020B0502020202020204" pitchFamily="34" charset="0"/>
              </a:rPr>
              <a:t>of students who start college at one of Iowa’s public </a:t>
            </a:r>
            <a:endParaRPr lang="en-US" sz="2400" baseline="30000" dirty="0" smtClean="0">
              <a:latin typeface="Century Gothic" panose="020B0502020202020204" pitchFamily="34" charset="0"/>
            </a:endParaRPr>
          </a:p>
          <a:p>
            <a:r>
              <a:rPr lang="en-US" sz="2400" baseline="30000" dirty="0" smtClean="0">
                <a:latin typeface="Century Gothic" panose="020B0502020202020204" pitchFamily="34" charset="0"/>
              </a:rPr>
              <a:t>universities </a:t>
            </a:r>
            <a:r>
              <a:rPr lang="en-US" sz="2400" baseline="30000" dirty="0">
                <a:latin typeface="Century Gothic" panose="020B0502020202020204" pitchFamily="34" charset="0"/>
              </a:rPr>
              <a:t>earn a degree, </a:t>
            </a:r>
            <a:r>
              <a:rPr lang="en-US" sz="2400" baseline="30000" dirty="0" smtClean="0">
                <a:latin typeface="Century Gothic" panose="020B0502020202020204" pitchFamily="34" charset="0"/>
              </a:rPr>
              <a:t>the </a:t>
            </a:r>
            <a:r>
              <a:rPr lang="en-US" sz="2400" b="1" baseline="30000" dirty="0">
                <a:solidFill>
                  <a:srgbClr val="002060"/>
                </a:solidFill>
                <a:latin typeface="Century Gothic" panose="020B0502020202020204" pitchFamily="34" charset="0"/>
              </a:rPr>
              <a:t>best degree attainment rate in the nation</a:t>
            </a:r>
            <a:r>
              <a:rPr lang="en-US" sz="2400" baseline="30000" dirty="0">
                <a:latin typeface="Century Gothic" panose="020B0502020202020204" pitchFamily="34" charset="0"/>
              </a:rPr>
              <a:t>.</a:t>
            </a:r>
            <a:r>
              <a:rPr lang="en-US" sz="2400" b="1" baseline="30000" dirty="0"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9845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U.S. Census Bureau Collaboration</a:t>
            </a:r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214651" y="1791381"/>
            <a:ext cx="881604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Regent </a:t>
            </a:r>
            <a:r>
              <a:rPr lang="en-US" sz="2000" dirty="0">
                <a:latin typeface="Century Gothic" panose="020B0502020202020204" pitchFamily="34" charset="0"/>
                <a:cs typeface="Arial" panose="020B0604020202020204" pitchFamily="34" charset="0"/>
              </a:rPr>
              <a:t>University graduates </a:t>
            </a:r>
            <a:r>
              <a:rPr lang="en-US" sz="20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matched to national data to show:</a:t>
            </a:r>
            <a:endParaRPr lang="en-US" sz="20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Century Gothic" panose="020B0502020202020204" pitchFamily="34" charset="0"/>
                <a:cs typeface="Arial" panose="020B0604020202020204" pitchFamily="34" charset="0"/>
              </a:rPr>
              <a:t>How much our graduates earn 1, 5, &amp; 10 years after degree (adjusted to 2019 dollars)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Century Gothic" panose="020B0502020202020204" pitchFamily="34" charset="0"/>
                <a:cs typeface="Arial" panose="020B0604020202020204" pitchFamily="34" charset="0"/>
              </a:rPr>
              <a:t>Where they are employed across the country (industry &amp; geography)</a:t>
            </a:r>
          </a:p>
        </p:txBody>
      </p:sp>
    </p:spTree>
    <p:extLst>
      <p:ext uri="{BB962C8B-B14F-4D97-AF65-F5344CB8AC3E}">
        <p14:creationId xmlns:p14="http://schemas.microsoft.com/office/powerpoint/2010/main" val="353009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U.S. Census Bureau Collaboration</a:t>
            </a:r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605" y="1002301"/>
            <a:ext cx="8524848" cy="511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5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D0701B-BAB7-493A-BA49-3332CCEF6669}"/>
              </a:ext>
            </a:extLst>
          </p:cNvPr>
          <p:cNvSpPr txBox="1"/>
          <p:nvPr/>
        </p:nvSpPr>
        <p:spPr>
          <a:xfrm>
            <a:off x="1040167" y="2573501"/>
            <a:ext cx="1011166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Impact of Experiential Education on Career Readiness</a:t>
            </a:r>
          </a:p>
          <a:p>
            <a:pPr marL="0" marR="0" lvl="0" indent="0" algn="ctr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Kellie Mullaney, Director of Engineering Career Services</a:t>
            </a:r>
          </a:p>
        </p:txBody>
      </p:sp>
    </p:spTree>
    <p:extLst>
      <p:ext uri="{BB962C8B-B14F-4D97-AF65-F5344CB8AC3E}">
        <p14:creationId xmlns:p14="http://schemas.microsoft.com/office/powerpoint/2010/main" val="237999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D0701B-BAB7-493A-BA49-3332CCEF6669}"/>
              </a:ext>
            </a:extLst>
          </p:cNvPr>
          <p:cNvSpPr txBox="1"/>
          <p:nvPr/>
        </p:nvSpPr>
        <p:spPr>
          <a:xfrm>
            <a:off x="1358283" y="2054210"/>
            <a:ext cx="96569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Engineering Graduates in Iowa</a:t>
            </a:r>
          </a:p>
          <a:p>
            <a:pPr marL="342900" marR="0" lvl="0" indent="-34290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 help add more than 400 engineers to the State of Iowa workforce every year and 800 more to the global workforce</a:t>
            </a:r>
          </a:p>
          <a:p>
            <a:pPr marL="342900" marR="0" lvl="0" indent="-34290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During the past year, engineering grads have gone on to work full time at over 500 different Iowa companies</a:t>
            </a:r>
          </a:p>
        </p:txBody>
      </p:sp>
    </p:spTree>
    <p:extLst>
      <p:ext uri="{BB962C8B-B14F-4D97-AF65-F5344CB8AC3E}">
        <p14:creationId xmlns:p14="http://schemas.microsoft.com/office/powerpoint/2010/main" val="274531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at a table with a white board&#10;&#10;Description automatically generated with low confidence">
            <a:extLst>
              <a:ext uri="{FF2B5EF4-FFF2-40B4-BE49-F238E27FC236}">
                <a16:creationId xmlns:a16="http://schemas.microsoft.com/office/drawing/2014/main" id="{07CB3ABB-4E52-4E20-A9D9-ABAF83E52D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0263"/>
            <a:ext cx="4217263" cy="28115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D0701B-BAB7-493A-BA49-3332CCEF6669}"/>
              </a:ext>
            </a:extLst>
          </p:cNvPr>
          <p:cNvSpPr txBox="1"/>
          <p:nvPr/>
        </p:nvSpPr>
        <p:spPr>
          <a:xfrm>
            <a:off x="1065320" y="1099816"/>
            <a:ext cx="1083075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Focus on Experiential Education</a:t>
            </a:r>
          </a:p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Emphasis on integrating hands-on experiences</a:t>
            </a:r>
          </a:p>
          <a:p>
            <a:pPr marL="628596" marR="0" lvl="1" indent="-171450" algn="l" defTabSz="914293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Co-ops/Internships</a:t>
            </a:r>
          </a:p>
          <a:p>
            <a:pPr marL="628596" marR="0" lvl="1" indent="-171450" algn="l" defTabSz="914293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Innovation and Entrepreneurship Programs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628650" marR="0" lvl="1" indent="-171450" algn="l" defTabSz="914293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Research on Campus</a:t>
            </a:r>
          </a:p>
          <a:p>
            <a:pPr marL="628650" marR="0" lvl="1" indent="-171450" algn="l" defTabSz="914293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Student Organizations/Teams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37EECC1-B3E8-444B-8258-96807F8D2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034" y="4041385"/>
            <a:ext cx="4222966" cy="281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outdoor, tree, water&#10;&#10;Description automatically generated">
            <a:extLst>
              <a:ext uri="{FF2B5EF4-FFF2-40B4-BE49-F238E27FC236}">
                <a16:creationId xmlns:a16="http://schemas.microsoft.com/office/drawing/2014/main" id="{FF852170-BC3E-4480-952C-789DD380B6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4" b="21734"/>
          <a:stretch/>
        </p:blipFill>
        <p:spPr>
          <a:xfrm>
            <a:off x="4731906" y="4041386"/>
            <a:ext cx="2722486" cy="284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7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D0701B-BAB7-493A-BA49-3332CCEF6669}"/>
              </a:ext>
            </a:extLst>
          </p:cNvPr>
          <p:cNvSpPr txBox="1"/>
          <p:nvPr/>
        </p:nvSpPr>
        <p:spPr>
          <a:xfrm>
            <a:off x="757751" y="1063731"/>
            <a:ext cx="1010278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Co-ops/Internships</a:t>
            </a:r>
          </a:p>
          <a:p>
            <a:pPr marL="1085797" marR="0" lvl="2" indent="-171450" algn="l" defTabSz="914293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Approximately 75% of engineering students complete at least one</a:t>
            </a:r>
          </a:p>
          <a:p>
            <a:pPr marL="1085797" marR="0" lvl="2" indent="-171450" algn="l" defTabSz="914293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Benefits</a:t>
            </a:r>
          </a:p>
          <a:p>
            <a:pPr marL="1542997" marR="0" lvl="3" indent="-171450" algn="l" defTabSz="914293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Students with co-ops/internships have a consistently high likelihood of joining the workforce</a:t>
            </a:r>
          </a:p>
          <a:p>
            <a:pPr marL="1542997" marR="0" lvl="3" indent="-171450" algn="l" defTabSz="914293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Learn what it’s like to apply engineering skills in a work environment</a:t>
            </a:r>
          </a:p>
          <a:p>
            <a:pPr marL="1542997" marR="0" lvl="3" indent="-171450" algn="l" defTabSz="914293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More confident going into career</a:t>
            </a:r>
          </a:p>
          <a:p>
            <a:pPr marL="1542997" marR="0" lvl="3" indent="-171450" algn="l" defTabSz="914293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Develop professional and technical skills</a:t>
            </a:r>
          </a:p>
          <a:p>
            <a:pPr marL="1542997" marR="0" lvl="3" indent="-171450" algn="l" defTabSz="914293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Opportunity for companies to directly work with students</a:t>
            </a:r>
          </a:p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picture containing text, indoor, floor, person&#10;&#10;Description automatically generated">
            <a:extLst>
              <a:ext uri="{FF2B5EF4-FFF2-40B4-BE49-F238E27FC236}">
                <a16:creationId xmlns:a16="http://schemas.microsoft.com/office/drawing/2014/main" id="{4017AC46-F3FB-4F36-BA08-CDBBBB225F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5"/>
          <a:stretch/>
        </p:blipFill>
        <p:spPr>
          <a:xfrm>
            <a:off x="0" y="4332302"/>
            <a:ext cx="2206662" cy="2534575"/>
          </a:xfrm>
          <a:prstGeom prst="rect">
            <a:avLst/>
          </a:prstGeom>
        </p:spPr>
      </p:pic>
      <p:pic>
        <p:nvPicPr>
          <p:cNvPr id="8" name="Picture 7" descr="A person sitting at a desk with a computer and a keyboard&#10;&#10;Description automatically generated with medium confidence">
            <a:extLst>
              <a:ext uri="{FF2B5EF4-FFF2-40B4-BE49-F238E27FC236}">
                <a16:creationId xmlns:a16="http://schemas.microsoft.com/office/drawing/2014/main" id="{84267CAD-EF1E-4032-B25B-6AA20F0A92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966" y="4332643"/>
            <a:ext cx="3367143" cy="2525357"/>
          </a:xfrm>
          <a:prstGeom prst="rect">
            <a:avLst/>
          </a:prstGeom>
        </p:spPr>
      </p:pic>
      <p:pic>
        <p:nvPicPr>
          <p:cNvPr id="12" name="Picture 11" descr="A person in a safety vest standing in front of a construction site&#10;&#10;Description automatically generated with medium confidence">
            <a:extLst>
              <a:ext uri="{FF2B5EF4-FFF2-40B4-BE49-F238E27FC236}">
                <a16:creationId xmlns:a16="http://schemas.microsoft.com/office/drawing/2014/main" id="{2F8943E3-3993-459F-8CFA-31EF0BE333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471" y="4332303"/>
            <a:ext cx="3367596" cy="2525697"/>
          </a:xfrm>
          <a:prstGeom prst="rect">
            <a:avLst/>
          </a:prstGeom>
        </p:spPr>
      </p:pic>
      <p:pic>
        <p:nvPicPr>
          <p:cNvPr id="14" name="Picture 13" descr="A person in a factory&#10;&#10;Description automatically generated with low confidence">
            <a:extLst>
              <a:ext uri="{FF2B5EF4-FFF2-40B4-BE49-F238E27FC236}">
                <a16:creationId xmlns:a16="http://schemas.microsoft.com/office/drawing/2014/main" id="{D9F87031-705E-45F4-8BC6-71B87F41EA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530" y="4336587"/>
            <a:ext cx="3361885" cy="252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5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Panther Purple">
  <a:themeElements>
    <a:clrScheme name="Plum">
      <a:dk1>
        <a:srgbClr val="500778"/>
      </a:dk1>
      <a:lt1>
        <a:srgbClr val="FFFFFF"/>
      </a:lt1>
      <a:dk2>
        <a:srgbClr val="000000"/>
      </a:dk2>
      <a:lt2>
        <a:srgbClr val="7F7F7F"/>
      </a:lt2>
      <a:accent1>
        <a:srgbClr val="2E1A47"/>
      </a:accent1>
      <a:accent2>
        <a:srgbClr val="500778"/>
      </a:accent2>
      <a:accent3>
        <a:srgbClr val="AC4FC6"/>
      </a:accent3>
      <a:accent4>
        <a:srgbClr val="FFB500"/>
      </a:accent4>
      <a:accent5>
        <a:srgbClr val="5CB8B2"/>
      </a:accent5>
      <a:accent6>
        <a:srgbClr val="E5E1E6"/>
      </a:accent6>
      <a:hlink>
        <a:srgbClr val="C6DAE7"/>
      </a:hlink>
      <a:folHlink>
        <a:srgbClr val="0096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CS Theme W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S Theme Wide" id="{3F4D60FC-FAD4-459E-89E2-963DA7ADF73A}" vid="{CAF6E045-E849-4D34-AF6A-718AE0D5DEC1}"/>
    </a:ext>
  </a:extLst>
</a:theme>
</file>

<file path=ppt/theme/theme3.xml><?xml version="1.0" encoding="utf-8"?>
<a:theme xmlns:a="http://schemas.openxmlformats.org/drawingml/2006/main" name="1_ECS Theme W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S Theme Wide" id="{3F4D60FC-FAD4-459E-89E2-963DA7ADF73A}" vid="{CAF6E045-E849-4D34-AF6A-718AE0D5DEC1}"/>
    </a:ext>
  </a:extLst>
</a:theme>
</file>

<file path=ppt/theme/theme4.xml><?xml version="1.0" encoding="utf-8"?>
<a:theme xmlns:a="http://schemas.openxmlformats.org/drawingml/2006/main" name="2_ECS Theme W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S Theme Wide" id="{3F4D60FC-FAD4-459E-89E2-963DA7ADF73A}" vid="{CAF6E045-E849-4D34-AF6A-718AE0D5DEC1}"/>
    </a:ext>
  </a:extLst>
</a:theme>
</file>

<file path=ppt/theme/theme5.xml><?xml version="1.0" encoding="utf-8"?>
<a:theme xmlns:a="http://schemas.openxmlformats.org/drawingml/2006/main" name="3_ECS Theme W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S Theme Wide" id="{3F4D60FC-FAD4-459E-89E2-963DA7ADF73A}" vid="{CAF6E045-E849-4D34-AF6A-718AE0D5DEC1}"/>
    </a:ext>
  </a:extLst>
</a:theme>
</file>

<file path=ppt/theme/theme6.xml><?xml version="1.0" encoding="utf-8"?>
<a:theme xmlns:a="http://schemas.openxmlformats.org/drawingml/2006/main" name="4_ECS Theme W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S Theme Wide" id="{3F4D60FC-FAD4-459E-89E2-963DA7ADF73A}" vid="{CAF6E045-E849-4D34-AF6A-718AE0D5DEC1}"/>
    </a:ext>
  </a:extLst>
</a:theme>
</file>

<file path=ppt/theme/theme7.xml><?xml version="1.0" encoding="utf-8"?>
<a:theme xmlns:a="http://schemas.openxmlformats.org/drawingml/2006/main" name="5_ECS Theme W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S Theme Wide" id="{3F4D60FC-FAD4-459E-89E2-963DA7ADF73A}" vid="{CAF6E045-E849-4D34-AF6A-718AE0D5DEC1}"/>
    </a:ext>
  </a:extLst>
</a:theme>
</file>

<file path=ppt/theme/theme8.xml><?xml version="1.0" encoding="utf-8"?>
<a:theme xmlns:a="http://schemas.openxmlformats.org/drawingml/2006/main" name="6_ECS Theme W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S Theme Wide" id="{3F4D60FC-FAD4-459E-89E2-963DA7ADF73A}" vid="{CAF6E045-E849-4D34-AF6A-718AE0D5DEC1}"/>
    </a:ext>
  </a:extLst>
</a:theme>
</file>

<file path=ppt/theme/theme9.xml><?xml version="1.0" encoding="utf-8"?>
<a:theme xmlns:a="http://schemas.openxmlformats.org/drawingml/2006/main" name="7_ECS Theme W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S Theme Wide" id="{3F4D60FC-FAD4-459E-89E2-963DA7ADF73A}" vid="{CAF6E045-E849-4D34-AF6A-718AE0D5DEC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1107</Words>
  <Application>Microsoft Office PowerPoint</Application>
  <PresentationFormat>Widescreen</PresentationFormat>
  <Paragraphs>187</Paragraphs>
  <Slides>27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27</vt:i4>
      </vt:variant>
    </vt:vector>
  </HeadingPairs>
  <TitlesOfParts>
    <vt:vector size="45" baseType="lpstr">
      <vt:lpstr>Arial</vt:lpstr>
      <vt:lpstr>Calibri</vt:lpstr>
      <vt:lpstr>Calibri Light</vt:lpstr>
      <vt:lpstr>Century Gothic</vt:lpstr>
      <vt:lpstr>Proxima Nova</vt:lpstr>
      <vt:lpstr>Raleway</vt:lpstr>
      <vt:lpstr>Times</vt:lpstr>
      <vt:lpstr>Times New Roman</vt:lpstr>
      <vt:lpstr>Office Theme</vt:lpstr>
      <vt:lpstr>ECS Theme Wide</vt:lpstr>
      <vt:lpstr>1_ECS Theme Wide</vt:lpstr>
      <vt:lpstr>2_ECS Theme Wide</vt:lpstr>
      <vt:lpstr>3_ECS Theme Wide</vt:lpstr>
      <vt:lpstr>4_ECS Theme Wide</vt:lpstr>
      <vt:lpstr>5_ECS Theme Wide</vt:lpstr>
      <vt:lpstr>6_ECS Theme Wide</vt:lpstr>
      <vt:lpstr>7_ECS Theme Wide</vt:lpstr>
      <vt:lpstr>Panther Purple</vt:lpstr>
      <vt:lpstr>Board of Regents</vt:lpstr>
      <vt:lpstr>What is the Board of Regents?</vt:lpstr>
      <vt:lpstr>Degree Attainment Outcomes</vt:lpstr>
      <vt:lpstr>U.S. Census Bureau Collaboration</vt:lpstr>
      <vt:lpstr>U.S. Census Bureau Collaboration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Work-Based Learning in Educator Preparation at UNI</vt:lpstr>
      <vt:lpstr>A little bit about Educator Preparation at UNI…</vt:lpstr>
      <vt:lpstr>UNI Ed Prep Enrollment (as of Fall 22)</vt:lpstr>
      <vt:lpstr>FACTS ABOUT UNI UNDERGRADUATE TEACHER EDUCATION</vt:lpstr>
      <vt:lpstr>WHAT MAKES US THE LEADER IN TEACHER EDUCATION?</vt:lpstr>
      <vt:lpstr>PowerPoint Presentation</vt:lpstr>
      <vt:lpstr>Five Work-Based Learning Initiatives</vt:lpstr>
      <vt:lpstr>Cedar Valley Degree Links—Degree in Three</vt:lpstr>
      <vt:lpstr>Purple Pathway for Paraeducators</vt:lpstr>
      <vt:lpstr>2+2 Online Education Degree</vt:lpstr>
      <vt:lpstr>UNI@IACC</vt:lpstr>
      <vt:lpstr>Regents Alternative Pathway to Iowa Licensure (RAPIL)</vt:lpstr>
      <vt:lpstr>One last thing!</vt:lpstr>
      <vt:lpstr>Thank you</vt:lpstr>
    </vt:vector>
  </TitlesOfParts>
  <Company>Iowa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Ascher, Brock [BOARD]</dc:creator>
  <cp:lastModifiedBy>Boon, Rachel L [BOARD]</cp:lastModifiedBy>
  <cp:revision>28</cp:revision>
  <dcterms:created xsi:type="dcterms:W3CDTF">2018-11-05T17:39:22Z</dcterms:created>
  <dcterms:modified xsi:type="dcterms:W3CDTF">2022-09-14T20:36:31Z</dcterms:modified>
</cp:coreProperties>
</file>