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58" r:id="rId4"/>
    <p:sldId id="265" r:id="rId5"/>
    <p:sldId id="257" r:id="rId6"/>
    <p:sldId id="266" r:id="rId7"/>
    <p:sldId id="267" r:id="rId8"/>
    <p:sldId id="260" r:id="rId9"/>
    <p:sldId id="259" r:id="rId10"/>
    <p:sldId id="268" r:id="rId11"/>
    <p:sldId id="269" r:id="rId12"/>
    <p:sldId id="271" r:id="rId13"/>
    <p:sldId id="270" r:id="rId14"/>
    <p:sldId id="272" r:id="rId1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9CA1"/>
    <a:srgbClr val="00464F"/>
    <a:srgbClr val="FF5C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27"/>
  </p:normalViewPr>
  <p:slideViewPr>
    <p:cSldViewPr snapToGrid="0" snapToObjects="1">
      <p:cViewPr varScale="1">
        <p:scale>
          <a:sx n="104" d="100"/>
          <a:sy n="104" d="100"/>
        </p:scale>
        <p:origin x="13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84248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F5ECB91-9CC5-234E-A811-33E832460F9A}"/>
              </a:ext>
            </a:extLst>
          </p:cNvPr>
          <p:cNvSpPr/>
          <p:nvPr userDrawn="1"/>
        </p:nvSpPr>
        <p:spPr>
          <a:xfrm>
            <a:off x="0" y="2971801"/>
            <a:ext cx="12192000" cy="3886199"/>
          </a:xfrm>
          <a:prstGeom prst="rect">
            <a:avLst/>
          </a:prstGeom>
          <a:solidFill>
            <a:srgbClr val="004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508513"/>
            <a:ext cx="10515600" cy="8348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4343399"/>
            <a:ext cx="10515600" cy="1846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83234DB-F97E-4444-9BDC-53F11AA03F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29718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556CDF-19DE-D54A-ABD0-CCD7B63DC6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1275" y="6172200"/>
            <a:ext cx="48577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846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3529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9900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764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8859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9284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5936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F9E22B-30F1-A147-8BE7-FD7FBFD5C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9525" y="5922963"/>
            <a:ext cx="109220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756A61-D5B4-9A4D-AE93-9F5E5F30A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138" y="6505575"/>
            <a:ext cx="2468562" cy="11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475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FDB29D-A064-594E-9CB0-1F844A8E2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9900" y="5983288"/>
            <a:ext cx="109220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014104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DB383E-FF84-184B-93AF-584E66325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1275" y="6172200"/>
            <a:ext cx="48577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58642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0079C9-C5DD-C74C-BB83-75EEC6223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88" y="6189663"/>
            <a:ext cx="385603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06015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8440EF9-613A-A245-BED3-9E830FE7007A}"/>
              </a:ext>
            </a:extLst>
          </p:cNvPr>
          <p:cNvGrpSpPr/>
          <p:nvPr userDrawn="1"/>
        </p:nvGrpSpPr>
        <p:grpSpPr>
          <a:xfrm>
            <a:off x="0" y="56360"/>
            <a:ext cx="1231900" cy="6745280"/>
            <a:chOff x="0" y="56360"/>
            <a:chExt cx="1231900" cy="674528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2DE0910-C202-2144-8E1F-E46D9C41B1B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6801640"/>
              <a:ext cx="1231900" cy="0"/>
            </a:xfrm>
            <a:prstGeom prst="line">
              <a:avLst/>
            </a:prstGeom>
            <a:ln w="127000">
              <a:solidFill>
                <a:srgbClr val="FF5C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74BA2BE-9CC0-9A41-91EF-623B01A71B8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56360"/>
              <a:ext cx="1231900" cy="0"/>
            </a:xfrm>
            <a:prstGeom prst="line">
              <a:avLst/>
            </a:prstGeom>
            <a:ln w="127000">
              <a:solidFill>
                <a:srgbClr val="FF5C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9B1440C-E9B9-AC4B-8DB3-C25C5647202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481" y="66397"/>
              <a:ext cx="0" cy="6725205"/>
            </a:xfrm>
            <a:prstGeom prst="line">
              <a:avLst/>
            </a:prstGeom>
            <a:ln w="127000">
              <a:solidFill>
                <a:srgbClr val="FF5C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DA8A0C9-E449-4640-995F-AB6D1143E428}"/>
              </a:ext>
            </a:extLst>
          </p:cNvPr>
          <p:cNvGrpSpPr/>
          <p:nvPr userDrawn="1"/>
        </p:nvGrpSpPr>
        <p:grpSpPr>
          <a:xfrm rot="10800000">
            <a:off x="10960100" y="56360"/>
            <a:ext cx="1231900" cy="6745280"/>
            <a:chOff x="0" y="56360"/>
            <a:chExt cx="1231900" cy="674528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B592B55-DD39-2745-8B20-10B2CCBBD31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6801640"/>
              <a:ext cx="1231900" cy="0"/>
            </a:xfrm>
            <a:prstGeom prst="line">
              <a:avLst/>
            </a:prstGeom>
            <a:ln w="127000">
              <a:solidFill>
                <a:srgbClr val="FF5C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9B93A56-2450-9A49-8B11-DE505B0C68E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56360"/>
              <a:ext cx="1231900" cy="0"/>
            </a:xfrm>
            <a:prstGeom prst="line">
              <a:avLst/>
            </a:prstGeom>
            <a:ln w="127000">
              <a:solidFill>
                <a:srgbClr val="FF5C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A0F412E-2356-234C-A0AF-76AF97AD8A2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481" y="66397"/>
              <a:ext cx="0" cy="6725205"/>
            </a:xfrm>
            <a:prstGeom prst="line">
              <a:avLst/>
            </a:prstGeom>
            <a:ln w="127000">
              <a:solidFill>
                <a:srgbClr val="FF5C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045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bg>
      <p:bgPr>
        <a:solidFill>
          <a:srgbClr val="0046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8440EF9-613A-A245-BED3-9E830FE7007A}"/>
              </a:ext>
            </a:extLst>
          </p:cNvPr>
          <p:cNvGrpSpPr/>
          <p:nvPr userDrawn="1"/>
        </p:nvGrpSpPr>
        <p:grpSpPr>
          <a:xfrm>
            <a:off x="0" y="56360"/>
            <a:ext cx="1231900" cy="6745280"/>
            <a:chOff x="0" y="56360"/>
            <a:chExt cx="1231900" cy="674528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2DE0910-C202-2144-8E1F-E46D9C41B1B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6801640"/>
              <a:ext cx="1231900" cy="0"/>
            </a:xfrm>
            <a:prstGeom prst="line">
              <a:avLst/>
            </a:prstGeom>
            <a:ln w="127000">
              <a:solidFill>
                <a:srgbClr val="FF5C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74BA2BE-9CC0-9A41-91EF-623B01A71B8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56360"/>
              <a:ext cx="1231900" cy="0"/>
            </a:xfrm>
            <a:prstGeom prst="line">
              <a:avLst/>
            </a:prstGeom>
            <a:ln w="127000">
              <a:solidFill>
                <a:srgbClr val="FF5C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9B1440C-E9B9-AC4B-8DB3-C25C5647202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481" y="66397"/>
              <a:ext cx="0" cy="6725205"/>
            </a:xfrm>
            <a:prstGeom prst="line">
              <a:avLst/>
            </a:prstGeom>
            <a:ln w="127000">
              <a:solidFill>
                <a:srgbClr val="FF5C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DA8A0C9-E449-4640-995F-AB6D1143E428}"/>
              </a:ext>
            </a:extLst>
          </p:cNvPr>
          <p:cNvGrpSpPr/>
          <p:nvPr userDrawn="1"/>
        </p:nvGrpSpPr>
        <p:grpSpPr>
          <a:xfrm rot="10800000">
            <a:off x="10960100" y="56360"/>
            <a:ext cx="1231900" cy="6745280"/>
            <a:chOff x="0" y="56360"/>
            <a:chExt cx="1231900" cy="674528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B592B55-DD39-2745-8B20-10B2CCBBD31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6801640"/>
              <a:ext cx="1231900" cy="0"/>
            </a:xfrm>
            <a:prstGeom prst="line">
              <a:avLst/>
            </a:prstGeom>
            <a:ln w="127000">
              <a:solidFill>
                <a:srgbClr val="FF5C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9B93A56-2450-9A49-8B11-DE505B0C68E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56360"/>
              <a:ext cx="1231900" cy="0"/>
            </a:xfrm>
            <a:prstGeom prst="line">
              <a:avLst/>
            </a:prstGeom>
            <a:ln w="127000">
              <a:solidFill>
                <a:srgbClr val="FF5C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A0F412E-2356-234C-A0AF-76AF97AD8A2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481" y="66397"/>
              <a:ext cx="0" cy="6725205"/>
            </a:xfrm>
            <a:prstGeom prst="line">
              <a:avLst/>
            </a:prstGeom>
            <a:ln w="127000">
              <a:solidFill>
                <a:srgbClr val="FF5C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01510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4454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E5AD47-24E7-344D-BCCC-22CC20E20F52}"/>
              </a:ext>
            </a:extLst>
          </p:cNvPr>
          <p:cNvSpPr/>
          <p:nvPr userDrawn="1"/>
        </p:nvSpPr>
        <p:spPr>
          <a:xfrm>
            <a:off x="1" y="0"/>
            <a:ext cx="3607904" cy="6858000"/>
          </a:xfrm>
          <a:prstGeom prst="rect">
            <a:avLst/>
          </a:prstGeom>
          <a:solidFill>
            <a:srgbClr val="7B9C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0" y="523081"/>
            <a:ext cx="5181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83581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8942DCA-A105-F340-9C6F-7D9573B365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68142" y="523081"/>
            <a:ext cx="3419475" cy="581183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07600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58A1390-7DEE-CE4B-B51B-3E0462B243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EF47EC2-55AC-DD4A-B754-9678D856D5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00464F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464F"/>
          </a:solidFill>
          <a:latin typeface="Tw Cen MT" panose="020B0602020104020603" pitchFamily="34" charset="77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464F"/>
          </a:solidFill>
          <a:latin typeface="Tw Cen MT" panose="020B0602020104020603" pitchFamily="34" charset="77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464F"/>
          </a:solidFill>
          <a:latin typeface="Tw Cen MT" panose="020B0602020104020603" pitchFamily="34" charset="77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464F"/>
          </a:solidFill>
          <a:latin typeface="Tw Cen MT" panose="020B0602020104020603" pitchFamily="34" charset="77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464F"/>
          </a:solidFill>
          <a:latin typeface="Tw Cen MT" panose="020B0602020104020603" pitchFamily="34" charset="77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464F"/>
          </a:solidFill>
          <a:latin typeface="Tw Cen MT" panose="020B0602020104020603" pitchFamily="34" charset="77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464F"/>
          </a:solidFill>
          <a:latin typeface="Tw Cen MT" panose="020B0602020104020603" pitchFamily="34" charset="77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464F"/>
          </a:solidFill>
          <a:latin typeface="Tw Cen MT" panose="020B0602020104020603" pitchFamily="34" charset="77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Clr>
          <a:srgbClr val="FF5C35"/>
        </a:buClr>
        <a:buFont typeface="Wingdings" pitchFamily="2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FF5C35"/>
        </a:buClr>
        <a:buFont typeface="Wingdings" pitchFamily="2" charset="2"/>
        <a:buChar char="§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FF5C35"/>
        </a:buClr>
        <a:buFont typeface="Wingdings" pitchFamily="2" charset="2"/>
        <a:buChar char="§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FF5C35"/>
        </a:buClr>
        <a:buFont typeface="Wingdings" pitchFamily="2" charset="2"/>
        <a:buChar char="§"/>
        <a:defRPr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FF5C35"/>
        </a:buClr>
        <a:buFont typeface="Wingdings" pitchFamily="2" charset="2"/>
        <a:buChar char="§"/>
        <a:defRPr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iowastudentoutcomes.com/joint_enrollment_outcomes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iowastudentoutcomes.com/joint_enrollment_outcomes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iowastudentoutcomes.com/credit_program_outcomes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iowastudentoutcomes.com/select-health-occupations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iowastudentoutcomes.com/noncredit_program_outcomes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65CF698-0E95-0D49-93EF-CA8912795C5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6" name="Title 3">
            <a:extLst>
              <a:ext uri="{FF2B5EF4-FFF2-40B4-BE49-F238E27FC236}">
                <a16:creationId xmlns:a16="http://schemas.microsoft.com/office/drawing/2014/main" id="{E45E78A1-BE28-4B44-9516-D44756E0862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0" y="898525"/>
            <a:ext cx="9144000" cy="1949450"/>
          </a:xfrm>
        </p:spPr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</a:rPr>
              <a:t>Community Colleges for Iowa</a:t>
            </a:r>
          </a:p>
        </p:txBody>
      </p:sp>
      <p:sp>
        <p:nvSpPr>
          <p:cNvPr id="6147" name="Subtitle 7">
            <a:extLst>
              <a:ext uri="{FF2B5EF4-FFF2-40B4-BE49-F238E27FC236}">
                <a16:creationId xmlns:a16="http://schemas.microsoft.com/office/drawing/2014/main" id="{56AC70EC-3A97-AD4C-8181-D79534D1CFA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2940050"/>
            <a:ext cx="9144000" cy="1655763"/>
          </a:xfrm>
        </p:spPr>
        <p:txBody>
          <a:bodyPr/>
          <a:lstStyle/>
          <a:p>
            <a:r>
              <a:rPr lang="en-US" altLang="en-US" dirty="0">
                <a:solidFill>
                  <a:srgbClr val="7B9CA1"/>
                </a:solidFill>
              </a:rPr>
              <a:t>Exploring Student Outcomes and Trends</a:t>
            </a:r>
          </a:p>
          <a:p>
            <a:endParaRPr lang="en-US" altLang="en-US" dirty="0">
              <a:solidFill>
                <a:srgbClr val="7B9CA1"/>
              </a:solidFill>
            </a:endParaRPr>
          </a:p>
          <a:p>
            <a:r>
              <a:rPr lang="en-US" altLang="en-US" dirty="0">
                <a:solidFill>
                  <a:srgbClr val="7B9CA1"/>
                </a:solidFill>
              </a:rPr>
              <a:t>Future Ready Iowa Summit</a:t>
            </a:r>
          </a:p>
          <a:p>
            <a:r>
              <a:rPr lang="en-US" altLang="en-US" dirty="0">
                <a:solidFill>
                  <a:srgbClr val="7B9CA1"/>
                </a:solidFill>
              </a:rPr>
              <a:t>September 2022</a:t>
            </a:r>
          </a:p>
        </p:txBody>
      </p:sp>
      <p:pic>
        <p:nvPicPr>
          <p:cNvPr id="6148" name="Picture 10">
            <a:extLst>
              <a:ext uri="{FF2B5EF4-FFF2-40B4-BE49-F238E27FC236}">
                <a16:creationId xmlns:a16="http://schemas.microsoft.com/office/drawing/2014/main" id="{08033C73-483F-044F-978C-F024757C1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13" y="5356225"/>
            <a:ext cx="2568575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9" name="Group 35">
            <a:extLst>
              <a:ext uri="{FF2B5EF4-FFF2-40B4-BE49-F238E27FC236}">
                <a16:creationId xmlns:a16="http://schemas.microsoft.com/office/drawing/2014/main" id="{34E11BBB-BAE5-7F49-97ED-CE47030F7A92}"/>
              </a:ext>
            </a:extLst>
          </p:cNvPr>
          <p:cNvGrpSpPr>
            <a:grpSpLocks/>
          </p:cNvGrpSpPr>
          <p:nvPr/>
        </p:nvGrpSpPr>
        <p:grpSpPr bwMode="auto">
          <a:xfrm>
            <a:off x="190500" y="228600"/>
            <a:ext cx="1041400" cy="6400800"/>
            <a:chOff x="158750" y="239496"/>
            <a:chExt cx="1040962" cy="6345620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EE0CCC0-F359-514B-A42D-E4FFF96745A5}"/>
                </a:ext>
              </a:extLst>
            </p:cNvPr>
            <p:cNvCxnSpPr>
              <a:cxnSpLocks/>
            </p:cNvCxnSpPr>
            <p:nvPr/>
          </p:nvCxnSpPr>
          <p:spPr>
            <a:xfrm>
              <a:off x="158750" y="6585116"/>
              <a:ext cx="1040962" cy="0"/>
            </a:xfrm>
            <a:prstGeom prst="line">
              <a:avLst/>
            </a:prstGeom>
            <a:ln w="127000">
              <a:solidFill>
                <a:srgbClr val="2662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5016B74-25F4-5D41-9ADC-A8A47E3923C1}"/>
                </a:ext>
              </a:extLst>
            </p:cNvPr>
            <p:cNvCxnSpPr>
              <a:cxnSpLocks/>
            </p:cNvCxnSpPr>
            <p:nvPr/>
          </p:nvCxnSpPr>
          <p:spPr>
            <a:xfrm>
              <a:off x="158750" y="239496"/>
              <a:ext cx="1040962" cy="0"/>
            </a:xfrm>
            <a:prstGeom prst="line">
              <a:avLst/>
            </a:prstGeom>
            <a:ln w="127000">
              <a:solidFill>
                <a:srgbClr val="2662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BF63F84-C950-FD4E-9788-E2110FD8D79D}"/>
                </a:ext>
              </a:extLst>
            </p:cNvPr>
            <p:cNvCxnSpPr>
              <a:cxnSpLocks/>
            </p:cNvCxnSpPr>
            <p:nvPr/>
          </p:nvCxnSpPr>
          <p:spPr>
            <a:xfrm>
              <a:off x="223811" y="239496"/>
              <a:ext cx="0" cy="6326734"/>
            </a:xfrm>
            <a:prstGeom prst="line">
              <a:avLst/>
            </a:prstGeom>
            <a:ln w="127000">
              <a:solidFill>
                <a:srgbClr val="2662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50" name="Group 36">
            <a:extLst>
              <a:ext uri="{FF2B5EF4-FFF2-40B4-BE49-F238E27FC236}">
                <a16:creationId xmlns:a16="http://schemas.microsoft.com/office/drawing/2014/main" id="{0F4F2659-BE35-584D-8CDE-3F41ACCCAFAE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0975975" y="228600"/>
            <a:ext cx="1041400" cy="6400800"/>
            <a:chOff x="158750" y="239496"/>
            <a:chExt cx="1040962" cy="6345620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157E784-B729-0748-B4DF-92CEEA4660F2}"/>
                </a:ext>
              </a:extLst>
            </p:cNvPr>
            <p:cNvCxnSpPr>
              <a:cxnSpLocks/>
            </p:cNvCxnSpPr>
            <p:nvPr/>
          </p:nvCxnSpPr>
          <p:spPr>
            <a:xfrm>
              <a:off x="160336" y="6585116"/>
              <a:ext cx="1040962" cy="0"/>
            </a:xfrm>
            <a:prstGeom prst="line">
              <a:avLst/>
            </a:prstGeom>
            <a:ln w="127000">
              <a:solidFill>
                <a:srgbClr val="2662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082A88C-43DE-CE48-BA6F-96D5A0A4743F}"/>
                </a:ext>
              </a:extLst>
            </p:cNvPr>
            <p:cNvCxnSpPr>
              <a:cxnSpLocks/>
            </p:cNvCxnSpPr>
            <p:nvPr/>
          </p:nvCxnSpPr>
          <p:spPr>
            <a:xfrm>
              <a:off x="158750" y="239496"/>
              <a:ext cx="1040962" cy="0"/>
            </a:xfrm>
            <a:prstGeom prst="line">
              <a:avLst/>
            </a:prstGeom>
            <a:ln w="127000">
              <a:solidFill>
                <a:srgbClr val="2662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EE1B922-B314-9A4A-9505-7F627827F74D}"/>
                </a:ext>
              </a:extLst>
            </p:cNvPr>
            <p:cNvCxnSpPr>
              <a:cxnSpLocks/>
            </p:cNvCxnSpPr>
            <p:nvPr/>
          </p:nvCxnSpPr>
          <p:spPr>
            <a:xfrm>
              <a:off x="223810" y="239496"/>
              <a:ext cx="0" cy="6326734"/>
            </a:xfrm>
            <a:prstGeom prst="line">
              <a:avLst/>
            </a:prstGeom>
            <a:ln w="127000">
              <a:solidFill>
                <a:srgbClr val="2662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4F2B6-1F77-1544-F6A2-91246E7EB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Joint/Concurrent Enrollment</a:t>
            </a:r>
          </a:p>
        </p:txBody>
      </p:sp>
      <p:pic>
        <p:nvPicPr>
          <p:cNvPr id="5" name="Content Placeholder 4" descr="Graphical user interface&#10;&#10;Description automatically generated with medium confidence">
            <a:hlinkClick r:id="rId2"/>
            <a:extLst>
              <a:ext uri="{FF2B5EF4-FFF2-40B4-BE49-F238E27FC236}">
                <a16:creationId xmlns:a16="http://schemas.microsoft.com/office/drawing/2014/main" id="{6C78AF26-58CB-2674-8926-E8F1361A09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224406"/>
            <a:ext cx="10515600" cy="3549013"/>
          </a:xfrm>
          <a:noFill/>
        </p:spPr>
      </p:pic>
    </p:spTree>
    <p:extLst>
      <p:ext uri="{BB962C8B-B14F-4D97-AF65-F5344CB8AC3E}">
        <p14:creationId xmlns:p14="http://schemas.microsoft.com/office/powerpoint/2010/main" val="841850578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4F2B6-1F77-1544-F6A2-91246E7EB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Joint/Concurrent Enrollment</a:t>
            </a:r>
          </a:p>
        </p:txBody>
      </p:sp>
      <p:pic>
        <p:nvPicPr>
          <p:cNvPr id="5" name="Content Placeholder 4">
            <a:hlinkClick r:id="rId2"/>
            <a:extLst>
              <a:ext uri="{FF2B5EF4-FFF2-40B4-BE49-F238E27FC236}">
                <a16:creationId xmlns:a16="http://schemas.microsoft.com/office/drawing/2014/main" id="{6C78AF26-58CB-2674-8926-E8F1361A09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>
          <a:xfrm>
            <a:off x="2761641" y="1825625"/>
            <a:ext cx="6668718" cy="4346575"/>
          </a:xfrm>
          <a:noFill/>
        </p:spPr>
      </p:pic>
    </p:spTree>
    <p:extLst>
      <p:ext uri="{BB962C8B-B14F-4D97-AF65-F5344CB8AC3E}">
        <p14:creationId xmlns:p14="http://schemas.microsoft.com/office/powerpoint/2010/main" val="795771554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DBD13-1704-9740-CFB7-6122545C2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Workforce Accountability</a:t>
            </a:r>
          </a:p>
        </p:txBody>
      </p:sp>
      <p:pic>
        <p:nvPicPr>
          <p:cNvPr id="5" name="Content Placeholder 4" descr="Chart, bar chart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C2D7F723-2048-9052-0608-A7FD75F879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94966" y="1431637"/>
            <a:ext cx="6888864" cy="5200072"/>
          </a:xfrm>
          <a:noFill/>
        </p:spPr>
      </p:pic>
    </p:spTree>
    <p:extLst>
      <p:ext uri="{BB962C8B-B14F-4D97-AF65-F5344CB8AC3E}">
        <p14:creationId xmlns:p14="http://schemas.microsoft.com/office/powerpoint/2010/main" val="3121934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DBD13-1704-9740-CFB7-6122545C2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Workforce Accountability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2D7F723-2048-9052-0608-A7FD75F879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2671655" y="1403927"/>
            <a:ext cx="6935148" cy="5255491"/>
          </a:xfrm>
          <a:noFill/>
        </p:spPr>
      </p:pic>
    </p:spTree>
    <p:extLst>
      <p:ext uri="{BB962C8B-B14F-4D97-AF65-F5344CB8AC3E}">
        <p14:creationId xmlns:p14="http://schemas.microsoft.com/office/powerpoint/2010/main" val="1903573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DBD13-1704-9740-CFB7-6122545C2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Workforce Accountability</a:t>
            </a:r>
          </a:p>
        </p:txBody>
      </p:sp>
      <p:pic>
        <p:nvPicPr>
          <p:cNvPr id="5" name="Content Placeholder 4">
            <a:hlinkClick r:id="rId2"/>
            <a:extLst>
              <a:ext uri="{FF2B5EF4-FFF2-40B4-BE49-F238E27FC236}">
                <a16:creationId xmlns:a16="http://schemas.microsoft.com/office/drawing/2014/main" id="{C2D7F723-2048-9052-0608-A7FD75F879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>
          <a:xfrm>
            <a:off x="1266471" y="1825625"/>
            <a:ext cx="9659057" cy="4346575"/>
          </a:xfrm>
          <a:noFill/>
        </p:spPr>
      </p:pic>
    </p:spTree>
    <p:extLst>
      <p:ext uri="{BB962C8B-B14F-4D97-AF65-F5344CB8AC3E}">
        <p14:creationId xmlns:p14="http://schemas.microsoft.com/office/powerpoint/2010/main" val="647136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ABE62C8-3B55-373F-A726-76FF2A4BED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5463" y="1957396"/>
            <a:ext cx="8121073" cy="2943207"/>
          </a:xfrm>
          <a:noFill/>
        </p:spPr>
      </p:pic>
    </p:spTree>
    <p:extLst>
      <p:ext uri="{BB962C8B-B14F-4D97-AF65-F5344CB8AC3E}">
        <p14:creationId xmlns:p14="http://schemas.microsoft.com/office/powerpoint/2010/main" val="3127104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3">
            <a:extLst>
              <a:ext uri="{FF2B5EF4-FFF2-40B4-BE49-F238E27FC236}">
                <a16:creationId xmlns:a16="http://schemas.microsoft.com/office/drawing/2014/main" id="{96BF0119-05EE-5347-83B8-FE532776F1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Trends</a:t>
            </a:r>
          </a:p>
        </p:txBody>
      </p:sp>
      <p:sp>
        <p:nvSpPr>
          <p:cNvPr id="7170" name="Content Placeholder 4">
            <a:extLst>
              <a:ext uri="{FF2B5EF4-FFF2-40B4-BE49-F238E27FC236}">
                <a16:creationId xmlns:a16="http://schemas.microsoft.com/office/drawing/2014/main" id="{0F9561CB-8E59-FD47-804E-9C6856FD44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Short-term noncredit program growth and alignment</a:t>
            </a:r>
          </a:p>
          <a:p>
            <a:r>
              <a:rPr lang="en-US" altLang="en-US" dirty="0"/>
              <a:t>National leadership in joint/concurrent enrollment</a:t>
            </a:r>
          </a:p>
          <a:p>
            <a:r>
              <a:rPr lang="en-US" altLang="en-US" dirty="0"/>
              <a:t>Linkages and accountability to workforce needs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>
            <a:extLst>
              <a:ext uri="{FF2B5EF4-FFF2-40B4-BE49-F238E27FC236}">
                <a16:creationId xmlns:a16="http://schemas.microsoft.com/office/drawing/2014/main" id="{CFACC49E-A5E6-5A45-9FBF-B344C0278E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Noncredit Programs</a:t>
            </a:r>
          </a:p>
        </p:txBody>
      </p:sp>
      <p:pic>
        <p:nvPicPr>
          <p:cNvPr id="3" name="Content Placeholder 2" descr="Text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C472BE5D-C8B0-DD11-A1C5-CAB6794837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61669" y="1825625"/>
            <a:ext cx="6068661" cy="4346575"/>
          </a:xfrm>
        </p:spPr>
      </p:pic>
    </p:spTree>
    <p:extLst>
      <p:ext uri="{BB962C8B-B14F-4D97-AF65-F5344CB8AC3E}">
        <p14:creationId xmlns:p14="http://schemas.microsoft.com/office/powerpoint/2010/main" val="2230936337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>
            <a:extLst>
              <a:ext uri="{FF2B5EF4-FFF2-40B4-BE49-F238E27FC236}">
                <a16:creationId xmlns:a16="http://schemas.microsoft.com/office/drawing/2014/main" id="{CFACC49E-A5E6-5A45-9FBF-B344C0278E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en-US" altLang="en-US" dirty="0"/>
              <a:t>Noncredit Programs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C472BE5D-C8B0-DD11-A1C5-CAB6794837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>
          <a:xfrm>
            <a:off x="2835563" y="1431319"/>
            <a:ext cx="6662313" cy="5246572"/>
          </a:xfrm>
          <a:noFill/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>
            <a:extLst>
              <a:ext uri="{FF2B5EF4-FFF2-40B4-BE49-F238E27FC236}">
                <a16:creationId xmlns:a16="http://schemas.microsoft.com/office/drawing/2014/main" id="{CFACC49E-A5E6-5A45-9FBF-B344C0278E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en-US" altLang="en-US" dirty="0"/>
              <a:t>Noncredit Programs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C472BE5D-C8B0-DD11-A1C5-CAB6794837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2947232" y="1431319"/>
            <a:ext cx="6438974" cy="5246572"/>
          </a:xfrm>
          <a:noFill/>
        </p:spPr>
      </p:pic>
    </p:spTree>
    <p:extLst>
      <p:ext uri="{BB962C8B-B14F-4D97-AF65-F5344CB8AC3E}">
        <p14:creationId xmlns:p14="http://schemas.microsoft.com/office/powerpoint/2010/main" val="3205163774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>
            <a:extLst>
              <a:ext uri="{FF2B5EF4-FFF2-40B4-BE49-F238E27FC236}">
                <a16:creationId xmlns:a16="http://schemas.microsoft.com/office/drawing/2014/main" id="{CFACC49E-A5E6-5A45-9FBF-B344C0278E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en-US" altLang="en-US" dirty="0"/>
              <a:t>Noncredit Programs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C472BE5D-C8B0-DD11-A1C5-CAB6794837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2947232" y="1529139"/>
            <a:ext cx="6438974" cy="5050931"/>
          </a:xfrm>
          <a:noFill/>
        </p:spPr>
      </p:pic>
    </p:spTree>
    <p:extLst>
      <p:ext uri="{BB962C8B-B14F-4D97-AF65-F5344CB8AC3E}">
        <p14:creationId xmlns:p14="http://schemas.microsoft.com/office/powerpoint/2010/main" val="1782324565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>
            <a:extLst>
              <a:ext uri="{FF2B5EF4-FFF2-40B4-BE49-F238E27FC236}">
                <a16:creationId xmlns:a16="http://schemas.microsoft.com/office/drawing/2014/main" id="{A0F5DC5B-DC32-1A4F-AD9B-5D36212B1D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en-US" altLang="en-US" dirty="0"/>
              <a:t>Joint/Concurrent Enrollment</a:t>
            </a:r>
          </a:p>
        </p:txBody>
      </p:sp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8CC053CC-A3C7-4644-989C-DB067EE142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10515600" cy="4346575"/>
          </a:xfrm>
        </p:spPr>
        <p:txBody>
          <a:bodyPr wrap="square" anchor="t">
            <a:normAutofit/>
          </a:bodyPr>
          <a:lstStyle/>
          <a:p>
            <a:pPr marL="0" indent="0">
              <a:buNone/>
            </a:pPr>
            <a:r>
              <a:rPr lang="en-US" altLang="en-US" dirty="0"/>
              <a:t>Jointly enrolled students are high school students enrolled in community college credit coursework. The report here is based on the 2011 Iowa high school graduating class; high school students were followed to postsecondary education enrollments and completions for eight years following high school graduation. The student cohort was split into two groups: those who experienced joint (dual) enrollment (JE) and those who did not enroll in joint (dual) enrollment options (NJE).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3">
            <a:extLst>
              <a:ext uri="{FF2B5EF4-FFF2-40B4-BE49-F238E27FC236}">
                <a16:creationId xmlns:a16="http://schemas.microsoft.com/office/drawing/2014/main" id="{F1726C49-C826-5A4F-9993-9BC95E1D2A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en-US" altLang="en-US" dirty="0"/>
              <a:t>Concurrent Enrollment</a:t>
            </a:r>
          </a:p>
        </p:txBody>
      </p:sp>
      <p:pic>
        <p:nvPicPr>
          <p:cNvPr id="3" name="Content Placeholder 2" descr="Timeline&#10;&#10;Description automatically generated">
            <a:extLst>
              <a:ext uri="{FF2B5EF4-FFF2-40B4-BE49-F238E27FC236}">
                <a16:creationId xmlns:a16="http://schemas.microsoft.com/office/drawing/2014/main" id="{9C17CAAB-0663-E7C0-8C81-037C5E9685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57506" y="73891"/>
            <a:ext cx="10361111" cy="6734723"/>
          </a:xfrm>
          <a:noFill/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220703D2-F0B0-9D47-8387-2A4F709BBCD6}" vid="{B49CFB1C-03D9-234D-AA90-FBBA9427124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- CCforIowa</Template>
  <TotalTime>73</TotalTime>
  <Words>146</Words>
  <Application>Microsoft Office PowerPoint</Application>
  <PresentationFormat>Widescreen</PresentationFormat>
  <Paragraphs>21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Franklin Gothic Book</vt:lpstr>
      <vt:lpstr>Tw Cen MT</vt:lpstr>
      <vt:lpstr>Wingdings</vt:lpstr>
      <vt:lpstr>Office Theme</vt:lpstr>
      <vt:lpstr>Community Colleges for Iowa</vt:lpstr>
      <vt:lpstr>PowerPoint Presentation</vt:lpstr>
      <vt:lpstr>Trends</vt:lpstr>
      <vt:lpstr>Noncredit Programs</vt:lpstr>
      <vt:lpstr>Noncredit Programs</vt:lpstr>
      <vt:lpstr>Noncredit Programs</vt:lpstr>
      <vt:lpstr>Noncredit Programs</vt:lpstr>
      <vt:lpstr>Joint/Concurrent Enrollment</vt:lpstr>
      <vt:lpstr>Concurrent Enrollment</vt:lpstr>
      <vt:lpstr>Joint/Concurrent Enrollment</vt:lpstr>
      <vt:lpstr>Joint/Concurrent Enrollment</vt:lpstr>
      <vt:lpstr>Workforce Accountability</vt:lpstr>
      <vt:lpstr>Workforce Accountability</vt:lpstr>
      <vt:lpstr>Workforce Accountability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Shields</dc:creator>
  <cp:lastModifiedBy>Emily Shields</cp:lastModifiedBy>
  <cp:revision>3</cp:revision>
  <dcterms:created xsi:type="dcterms:W3CDTF">2022-09-19T16:09:50Z</dcterms:created>
  <dcterms:modified xsi:type="dcterms:W3CDTF">2022-09-19T17:25:06Z</dcterms:modified>
</cp:coreProperties>
</file>