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0"/>
  </p:notesMasterIdLst>
  <p:handoutMasterIdLst>
    <p:handoutMasterId r:id="rId31"/>
  </p:handoutMasterIdLst>
  <p:sldIdLst>
    <p:sldId id="256" r:id="rId2"/>
    <p:sldId id="410" r:id="rId3"/>
    <p:sldId id="324" r:id="rId4"/>
    <p:sldId id="338" r:id="rId5"/>
    <p:sldId id="357" r:id="rId6"/>
    <p:sldId id="260" r:id="rId7"/>
    <p:sldId id="308" r:id="rId8"/>
    <p:sldId id="309" r:id="rId9"/>
    <p:sldId id="430" r:id="rId10"/>
    <p:sldId id="339" r:id="rId11"/>
    <p:sldId id="377" r:id="rId12"/>
    <p:sldId id="361" r:id="rId13"/>
    <p:sldId id="404" r:id="rId14"/>
    <p:sldId id="428" r:id="rId15"/>
    <p:sldId id="408" r:id="rId16"/>
    <p:sldId id="407" r:id="rId17"/>
    <p:sldId id="261" r:id="rId18"/>
    <p:sldId id="329" r:id="rId19"/>
    <p:sldId id="325" r:id="rId20"/>
    <p:sldId id="289" r:id="rId21"/>
    <p:sldId id="433" r:id="rId22"/>
    <p:sldId id="326" r:id="rId23"/>
    <p:sldId id="327" r:id="rId24"/>
    <p:sldId id="431" r:id="rId25"/>
    <p:sldId id="432" r:id="rId26"/>
    <p:sldId id="421" r:id="rId27"/>
    <p:sldId id="417" r:id="rId28"/>
    <p:sldId id="331" r:id="rId2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Open Sans Light" panose="020B0306030504020204" pitchFamily="34" charset="0"/>
      <p:regular r:id="rId40"/>
      <p:italic r:id="rId41"/>
    </p:embeddedFont>
    <p:embeddedFont>
      <p:font typeface="Open Sans SemiBold" panose="020B0706030804020204" pitchFamily="34" charset="0"/>
      <p:bold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E1AB8-35C9-40F7-AE5D-8329037B8821}" v="15" dt="2022-09-19T16:25:00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ggett, Kathy [IWD]" userId="8911027c-186f-4b3a-83e6-e3f892e11fb1" providerId="ADAL" clId="{D81E1AB8-35C9-40F7-AE5D-8329037B8821}"/>
    <pc:docChg chg="custSel addSld delSld modSld">
      <pc:chgData name="Leggett, Kathy [IWD]" userId="8911027c-186f-4b3a-83e6-e3f892e11fb1" providerId="ADAL" clId="{D81E1AB8-35C9-40F7-AE5D-8329037B8821}" dt="2022-09-19T16:37:31.608" v="1208" actId="20577"/>
      <pc:docMkLst>
        <pc:docMk/>
      </pc:docMkLst>
      <pc:sldChg chg="del">
        <pc:chgData name="Leggett, Kathy [IWD]" userId="8911027c-186f-4b3a-83e6-e3f892e11fb1" providerId="ADAL" clId="{D81E1AB8-35C9-40F7-AE5D-8329037B8821}" dt="2022-09-19T12:39:22" v="444" actId="2696"/>
        <pc:sldMkLst>
          <pc:docMk/>
          <pc:sldMk cId="1985338866" sldId="261"/>
        </pc:sldMkLst>
      </pc:sldChg>
      <pc:sldChg chg="del">
        <pc:chgData name="Leggett, Kathy [IWD]" userId="8911027c-186f-4b3a-83e6-e3f892e11fb1" providerId="ADAL" clId="{D81E1AB8-35C9-40F7-AE5D-8329037B8821}" dt="2022-09-19T11:54:05.111" v="168" actId="47"/>
        <pc:sldMkLst>
          <pc:docMk/>
          <pc:sldMk cId="520014977" sldId="262"/>
        </pc:sldMkLst>
      </pc:sldChg>
      <pc:sldChg chg="del">
        <pc:chgData name="Leggett, Kathy [IWD]" userId="8911027c-186f-4b3a-83e6-e3f892e11fb1" providerId="ADAL" clId="{D81E1AB8-35C9-40F7-AE5D-8329037B8821}" dt="2022-09-19T12:45:13.942" v="448" actId="47"/>
        <pc:sldMkLst>
          <pc:docMk/>
          <pc:sldMk cId="1388258267" sldId="263"/>
        </pc:sldMkLst>
      </pc:sldChg>
      <pc:sldChg chg="del">
        <pc:chgData name="Leggett, Kathy [IWD]" userId="8911027c-186f-4b3a-83e6-e3f892e11fb1" providerId="ADAL" clId="{D81E1AB8-35C9-40F7-AE5D-8329037B8821}" dt="2022-09-19T12:11:18.471" v="279" actId="47"/>
        <pc:sldMkLst>
          <pc:docMk/>
          <pc:sldMk cId="0" sldId="265"/>
        </pc:sldMkLst>
      </pc:sldChg>
      <pc:sldChg chg="modSp mod">
        <pc:chgData name="Leggett, Kathy [IWD]" userId="8911027c-186f-4b3a-83e6-e3f892e11fb1" providerId="ADAL" clId="{D81E1AB8-35C9-40F7-AE5D-8329037B8821}" dt="2022-09-19T16:25:53.509" v="1098" actId="20577"/>
        <pc:sldMkLst>
          <pc:docMk/>
          <pc:sldMk cId="2291607499" sldId="325"/>
        </pc:sldMkLst>
        <pc:spChg chg="mod">
          <ac:chgData name="Leggett, Kathy [IWD]" userId="8911027c-186f-4b3a-83e6-e3f892e11fb1" providerId="ADAL" clId="{D81E1AB8-35C9-40F7-AE5D-8329037B8821}" dt="2022-09-19T16:25:53.509" v="1098" actId="20577"/>
          <ac:spMkLst>
            <pc:docMk/>
            <pc:sldMk cId="2291607499" sldId="325"/>
            <ac:spMk id="312" creationId="{00000000-0000-0000-0000-000000000000}"/>
          </ac:spMkLst>
        </pc:spChg>
        <pc:spChg chg="mod">
          <ac:chgData name="Leggett, Kathy [IWD]" userId="8911027c-186f-4b3a-83e6-e3f892e11fb1" providerId="ADAL" clId="{D81E1AB8-35C9-40F7-AE5D-8329037B8821}" dt="2022-09-19T13:00:38.477" v="627" actId="14100"/>
          <ac:spMkLst>
            <pc:docMk/>
            <pc:sldMk cId="2291607499" sldId="325"/>
            <ac:spMk id="316" creationId="{00000000-0000-0000-0000-000000000000}"/>
          </ac:spMkLst>
        </pc:spChg>
      </pc:sldChg>
      <pc:sldChg chg="modSp mod">
        <pc:chgData name="Leggett, Kathy [IWD]" userId="8911027c-186f-4b3a-83e6-e3f892e11fb1" providerId="ADAL" clId="{D81E1AB8-35C9-40F7-AE5D-8329037B8821}" dt="2022-09-19T16:26:06.201" v="1120" actId="20577"/>
        <pc:sldMkLst>
          <pc:docMk/>
          <pc:sldMk cId="3902960838" sldId="326"/>
        </pc:sldMkLst>
        <pc:spChg chg="mod">
          <ac:chgData name="Leggett, Kathy [IWD]" userId="8911027c-186f-4b3a-83e6-e3f892e11fb1" providerId="ADAL" clId="{D81E1AB8-35C9-40F7-AE5D-8329037B8821}" dt="2022-09-19T16:26:06.201" v="1120" actId="20577"/>
          <ac:spMkLst>
            <pc:docMk/>
            <pc:sldMk cId="3902960838" sldId="326"/>
            <ac:spMk id="343" creationId="{00000000-0000-0000-0000-000000000000}"/>
          </ac:spMkLst>
        </pc:spChg>
      </pc:sldChg>
      <pc:sldChg chg="modSp mod">
        <pc:chgData name="Leggett, Kathy [IWD]" userId="8911027c-186f-4b3a-83e6-e3f892e11fb1" providerId="ADAL" clId="{D81E1AB8-35C9-40F7-AE5D-8329037B8821}" dt="2022-09-19T16:26:16.829" v="1150" actId="20577"/>
        <pc:sldMkLst>
          <pc:docMk/>
          <pc:sldMk cId="239562917" sldId="327"/>
        </pc:sldMkLst>
        <pc:spChg chg="mod">
          <ac:chgData name="Leggett, Kathy [IWD]" userId="8911027c-186f-4b3a-83e6-e3f892e11fb1" providerId="ADAL" clId="{D81E1AB8-35C9-40F7-AE5D-8329037B8821}" dt="2022-09-19T16:26:16.829" v="1150" actId="20577"/>
          <ac:spMkLst>
            <pc:docMk/>
            <pc:sldMk cId="239562917" sldId="327"/>
            <ac:spMk id="421" creationId="{00000000-0000-0000-0000-000000000000}"/>
          </ac:spMkLst>
        </pc:spChg>
      </pc:sldChg>
      <pc:sldChg chg="modSp mod">
        <pc:chgData name="Leggett, Kathy [IWD]" userId="8911027c-186f-4b3a-83e6-e3f892e11fb1" providerId="ADAL" clId="{D81E1AB8-35C9-40F7-AE5D-8329037B8821}" dt="2022-09-19T12:59:02.717" v="494" actId="20577"/>
        <pc:sldMkLst>
          <pc:docMk/>
          <pc:sldMk cId="1498039061" sldId="329"/>
        </pc:sldMkLst>
        <pc:spChg chg="mod">
          <ac:chgData name="Leggett, Kathy [IWD]" userId="8911027c-186f-4b3a-83e6-e3f892e11fb1" providerId="ADAL" clId="{D81E1AB8-35C9-40F7-AE5D-8329037B8821}" dt="2022-09-19T12:59:02.717" v="494" actId="20577"/>
          <ac:spMkLst>
            <pc:docMk/>
            <pc:sldMk cId="1498039061" sldId="329"/>
            <ac:spMk id="8" creationId="{00000000-0000-0000-0000-000000000000}"/>
          </ac:spMkLst>
        </pc:spChg>
      </pc:sldChg>
      <pc:sldChg chg="del">
        <pc:chgData name="Leggett, Kathy [IWD]" userId="8911027c-186f-4b3a-83e6-e3f892e11fb1" providerId="ADAL" clId="{D81E1AB8-35C9-40F7-AE5D-8329037B8821}" dt="2022-09-15T16:53:12.167" v="161" actId="47"/>
        <pc:sldMkLst>
          <pc:docMk/>
          <pc:sldMk cId="496362367" sldId="332"/>
        </pc:sldMkLst>
      </pc:sldChg>
      <pc:sldChg chg="del">
        <pc:chgData name="Leggett, Kathy [IWD]" userId="8911027c-186f-4b3a-83e6-e3f892e11fb1" providerId="ADAL" clId="{D81E1AB8-35C9-40F7-AE5D-8329037B8821}" dt="2022-09-19T11:52:11.180" v="164" actId="2696"/>
        <pc:sldMkLst>
          <pc:docMk/>
          <pc:sldMk cId="3139895321" sldId="339"/>
        </pc:sldMkLst>
      </pc:sldChg>
      <pc:sldChg chg="del">
        <pc:chgData name="Leggett, Kathy [IWD]" userId="8911027c-186f-4b3a-83e6-e3f892e11fb1" providerId="ADAL" clId="{D81E1AB8-35C9-40F7-AE5D-8329037B8821}" dt="2022-09-19T11:55:11.520" v="173" actId="47"/>
        <pc:sldMkLst>
          <pc:docMk/>
          <pc:sldMk cId="1640350320" sldId="344"/>
        </pc:sldMkLst>
      </pc:sldChg>
      <pc:sldChg chg="del">
        <pc:chgData name="Leggett, Kathy [IWD]" userId="8911027c-186f-4b3a-83e6-e3f892e11fb1" providerId="ADAL" clId="{D81E1AB8-35C9-40F7-AE5D-8329037B8821}" dt="2022-09-19T11:53:57.983" v="166" actId="47"/>
        <pc:sldMkLst>
          <pc:docMk/>
          <pc:sldMk cId="3097194216" sldId="359"/>
        </pc:sldMkLst>
      </pc:sldChg>
      <pc:sldChg chg="del">
        <pc:chgData name="Leggett, Kathy [IWD]" userId="8911027c-186f-4b3a-83e6-e3f892e11fb1" providerId="ADAL" clId="{D81E1AB8-35C9-40F7-AE5D-8329037B8821}" dt="2022-09-19T12:45:06.482" v="446" actId="47"/>
        <pc:sldMkLst>
          <pc:docMk/>
          <pc:sldMk cId="1435156159" sldId="371"/>
        </pc:sldMkLst>
      </pc:sldChg>
      <pc:sldChg chg="del">
        <pc:chgData name="Leggett, Kathy [IWD]" userId="8911027c-186f-4b3a-83e6-e3f892e11fb1" providerId="ADAL" clId="{D81E1AB8-35C9-40F7-AE5D-8329037B8821}" dt="2022-09-19T11:52:43.255" v="165" actId="47"/>
        <pc:sldMkLst>
          <pc:docMk/>
          <pc:sldMk cId="2485226473" sldId="372"/>
        </pc:sldMkLst>
      </pc:sldChg>
      <pc:sldChg chg="del">
        <pc:chgData name="Leggett, Kathy [IWD]" userId="8911027c-186f-4b3a-83e6-e3f892e11fb1" providerId="ADAL" clId="{D81E1AB8-35C9-40F7-AE5D-8329037B8821}" dt="2022-09-19T12:36:17.548" v="371" actId="47"/>
        <pc:sldMkLst>
          <pc:docMk/>
          <pc:sldMk cId="4073933935" sldId="385"/>
        </pc:sldMkLst>
      </pc:sldChg>
      <pc:sldChg chg="del">
        <pc:chgData name="Leggett, Kathy [IWD]" userId="8911027c-186f-4b3a-83e6-e3f892e11fb1" providerId="ADAL" clId="{D81E1AB8-35C9-40F7-AE5D-8329037B8821}" dt="2022-09-19T12:45:09.677" v="447" actId="47"/>
        <pc:sldMkLst>
          <pc:docMk/>
          <pc:sldMk cId="2381782349" sldId="386"/>
        </pc:sldMkLst>
      </pc:sldChg>
      <pc:sldChg chg="del">
        <pc:chgData name="Leggett, Kathy [IWD]" userId="8911027c-186f-4b3a-83e6-e3f892e11fb1" providerId="ADAL" clId="{D81E1AB8-35C9-40F7-AE5D-8329037B8821}" dt="2022-09-19T12:11:40.004" v="281" actId="47"/>
        <pc:sldMkLst>
          <pc:docMk/>
          <pc:sldMk cId="2033671954" sldId="387"/>
        </pc:sldMkLst>
      </pc:sldChg>
      <pc:sldChg chg="del">
        <pc:chgData name="Leggett, Kathy [IWD]" userId="8911027c-186f-4b3a-83e6-e3f892e11fb1" providerId="ADAL" clId="{D81E1AB8-35C9-40F7-AE5D-8329037B8821}" dt="2022-09-19T12:11:32.731" v="280" actId="47"/>
        <pc:sldMkLst>
          <pc:docMk/>
          <pc:sldMk cId="2451460338" sldId="388"/>
        </pc:sldMkLst>
      </pc:sldChg>
      <pc:sldChg chg="del">
        <pc:chgData name="Leggett, Kathy [IWD]" userId="8911027c-186f-4b3a-83e6-e3f892e11fb1" providerId="ADAL" clId="{D81E1AB8-35C9-40F7-AE5D-8329037B8821}" dt="2022-09-19T11:55:01.377" v="172" actId="47"/>
        <pc:sldMkLst>
          <pc:docMk/>
          <pc:sldMk cId="1697161856" sldId="389"/>
        </pc:sldMkLst>
      </pc:sldChg>
      <pc:sldChg chg="del">
        <pc:chgData name="Leggett, Kathy [IWD]" userId="8911027c-186f-4b3a-83e6-e3f892e11fb1" providerId="ADAL" clId="{D81E1AB8-35C9-40F7-AE5D-8329037B8821}" dt="2022-09-19T12:19:57.442" v="284" actId="47"/>
        <pc:sldMkLst>
          <pc:docMk/>
          <pc:sldMk cId="3704128893" sldId="405"/>
        </pc:sldMkLst>
      </pc:sldChg>
      <pc:sldChg chg="modSp del mod">
        <pc:chgData name="Leggett, Kathy [IWD]" userId="8911027c-186f-4b3a-83e6-e3f892e11fb1" providerId="ADAL" clId="{D81E1AB8-35C9-40F7-AE5D-8329037B8821}" dt="2022-09-19T12:39:06.586" v="443" actId="2696"/>
        <pc:sldMkLst>
          <pc:docMk/>
          <pc:sldMk cId="2351669153" sldId="407"/>
        </pc:sldMkLst>
        <pc:spChg chg="mod">
          <ac:chgData name="Leggett, Kathy [IWD]" userId="8911027c-186f-4b3a-83e6-e3f892e11fb1" providerId="ADAL" clId="{D81E1AB8-35C9-40F7-AE5D-8329037B8821}" dt="2022-09-19T12:33:37.980" v="332" actId="1076"/>
          <ac:spMkLst>
            <pc:docMk/>
            <pc:sldMk cId="2351669153" sldId="407"/>
            <ac:spMk id="332" creationId="{00000000-0000-0000-0000-000000000000}"/>
          </ac:spMkLst>
        </pc:spChg>
        <pc:spChg chg="mod">
          <ac:chgData name="Leggett, Kathy [IWD]" userId="8911027c-186f-4b3a-83e6-e3f892e11fb1" providerId="ADAL" clId="{D81E1AB8-35C9-40F7-AE5D-8329037B8821}" dt="2022-09-19T12:36:03.916" v="370" actId="20577"/>
          <ac:spMkLst>
            <pc:docMk/>
            <pc:sldMk cId="2351669153" sldId="407"/>
            <ac:spMk id="333" creationId="{00000000-0000-0000-0000-000000000000}"/>
          </ac:spMkLst>
        </pc:spChg>
        <pc:spChg chg="mod">
          <ac:chgData name="Leggett, Kathy [IWD]" userId="8911027c-186f-4b3a-83e6-e3f892e11fb1" providerId="ADAL" clId="{D81E1AB8-35C9-40F7-AE5D-8329037B8821}" dt="2022-09-19T12:33:27.057" v="331" actId="20577"/>
          <ac:spMkLst>
            <pc:docMk/>
            <pc:sldMk cId="2351669153" sldId="407"/>
            <ac:spMk id="334" creationId="{00000000-0000-0000-0000-000000000000}"/>
          </ac:spMkLst>
        </pc:spChg>
      </pc:sldChg>
      <pc:sldChg chg="modSp mod">
        <pc:chgData name="Leggett, Kathy [IWD]" userId="8911027c-186f-4b3a-83e6-e3f892e11fb1" providerId="ADAL" clId="{D81E1AB8-35C9-40F7-AE5D-8329037B8821}" dt="2022-09-19T16:25:00.993" v="1070" actId="20577"/>
        <pc:sldMkLst>
          <pc:docMk/>
          <pc:sldMk cId="3051149309" sldId="408"/>
        </pc:sldMkLst>
        <pc:spChg chg="mod">
          <ac:chgData name="Leggett, Kathy [IWD]" userId="8911027c-186f-4b3a-83e6-e3f892e11fb1" providerId="ADAL" clId="{D81E1AB8-35C9-40F7-AE5D-8329037B8821}" dt="2022-09-19T16:25:00.993" v="1070" actId="20577"/>
          <ac:spMkLst>
            <pc:docMk/>
            <pc:sldMk cId="3051149309" sldId="408"/>
            <ac:spMk id="2" creationId="{00000000-0000-0000-0000-000000000000}"/>
          </ac:spMkLst>
        </pc:spChg>
      </pc:sldChg>
      <pc:sldChg chg="del">
        <pc:chgData name="Leggett, Kathy [IWD]" userId="8911027c-186f-4b3a-83e6-e3f892e11fb1" providerId="ADAL" clId="{D81E1AB8-35C9-40F7-AE5D-8329037B8821}" dt="2022-09-19T11:54:03.422" v="167" actId="47"/>
        <pc:sldMkLst>
          <pc:docMk/>
          <pc:sldMk cId="2642721433" sldId="409"/>
        </pc:sldMkLst>
      </pc:sldChg>
      <pc:sldChg chg="modSp mod">
        <pc:chgData name="Leggett, Kathy [IWD]" userId="8911027c-186f-4b3a-83e6-e3f892e11fb1" providerId="ADAL" clId="{D81E1AB8-35C9-40F7-AE5D-8329037B8821}" dt="2022-09-19T11:51:10.254" v="162" actId="20577"/>
        <pc:sldMkLst>
          <pc:docMk/>
          <pc:sldMk cId="3312922946" sldId="410"/>
        </pc:sldMkLst>
        <pc:spChg chg="mod">
          <ac:chgData name="Leggett, Kathy [IWD]" userId="8911027c-186f-4b3a-83e6-e3f892e11fb1" providerId="ADAL" clId="{D81E1AB8-35C9-40F7-AE5D-8329037B8821}" dt="2022-09-19T11:51:10.254" v="162" actId="20577"/>
          <ac:spMkLst>
            <pc:docMk/>
            <pc:sldMk cId="3312922946" sldId="410"/>
            <ac:spMk id="3" creationId="{00000000-0000-0000-0000-000000000000}"/>
          </ac:spMkLst>
        </pc:spChg>
      </pc:sldChg>
      <pc:sldChg chg="del">
        <pc:chgData name="Leggett, Kathy [IWD]" userId="8911027c-186f-4b3a-83e6-e3f892e11fb1" providerId="ADAL" clId="{D81E1AB8-35C9-40F7-AE5D-8329037B8821}" dt="2022-09-19T11:54:54.213" v="170" actId="47"/>
        <pc:sldMkLst>
          <pc:docMk/>
          <pc:sldMk cId="1777462541" sldId="411"/>
        </pc:sldMkLst>
      </pc:sldChg>
      <pc:sldChg chg="del">
        <pc:chgData name="Leggett, Kathy [IWD]" userId="8911027c-186f-4b3a-83e6-e3f892e11fb1" providerId="ADAL" clId="{D81E1AB8-35C9-40F7-AE5D-8329037B8821}" dt="2022-09-19T11:54:58.398" v="171" actId="47"/>
        <pc:sldMkLst>
          <pc:docMk/>
          <pc:sldMk cId="2701425174" sldId="412"/>
        </pc:sldMkLst>
      </pc:sldChg>
      <pc:sldChg chg="del">
        <pc:chgData name="Leggett, Kathy [IWD]" userId="8911027c-186f-4b3a-83e6-e3f892e11fb1" providerId="ADAL" clId="{D81E1AB8-35C9-40F7-AE5D-8329037B8821}" dt="2022-09-19T11:54:21.030" v="169" actId="47"/>
        <pc:sldMkLst>
          <pc:docMk/>
          <pc:sldMk cId="799226916" sldId="413"/>
        </pc:sldMkLst>
      </pc:sldChg>
      <pc:sldChg chg="del">
        <pc:chgData name="Leggett, Kathy [IWD]" userId="8911027c-186f-4b3a-83e6-e3f892e11fb1" providerId="ADAL" clId="{D81E1AB8-35C9-40F7-AE5D-8329037B8821}" dt="2022-09-19T12:12:11.059" v="282" actId="47"/>
        <pc:sldMkLst>
          <pc:docMk/>
          <pc:sldMk cId="1775075213" sldId="414"/>
        </pc:sldMkLst>
      </pc:sldChg>
      <pc:sldChg chg="del">
        <pc:chgData name="Leggett, Kathy [IWD]" userId="8911027c-186f-4b3a-83e6-e3f892e11fb1" providerId="ADAL" clId="{D81E1AB8-35C9-40F7-AE5D-8329037B8821}" dt="2022-09-19T12:05:31.425" v="277" actId="47"/>
        <pc:sldMkLst>
          <pc:docMk/>
          <pc:sldMk cId="3379627873" sldId="416"/>
        </pc:sldMkLst>
      </pc:sldChg>
      <pc:sldChg chg="modSp mod">
        <pc:chgData name="Leggett, Kathy [IWD]" userId="8911027c-186f-4b3a-83e6-e3f892e11fb1" providerId="ADAL" clId="{D81E1AB8-35C9-40F7-AE5D-8329037B8821}" dt="2022-09-19T16:26:47.525" v="1204" actId="6549"/>
        <pc:sldMkLst>
          <pc:docMk/>
          <pc:sldMk cId="2419489451" sldId="417"/>
        </pc:sldMkLst>
        <pc:spChg chg="mod">
          <ac:chgData name="Leggett, Kathy [IWD]" userId="8911027c-186f-4b3a-83e6-e3f892e11fb1" providerId="ADAL" clId="{D81E1AB8-35C9-40F7-AE5D-8329037B8821}" dt="2022-09-19T16:26:47.525" v="1204" actId="6549"/>
          <ac:spMkLst>
            <pc:docMk/>
            <pc:sldMk cId="2419489451" sldId="417"/>
            <ac:spMk id="3" creationId="{00000000-0000-0000-0000-000000000000}"/>
          </ac:spMkLst>
        </pc:spChg>
      </pc:sldChg>
      <pc:sldChg chg="del">
        <pc:chgData name="Leggett, Kathy [IWD]" userId="8911027c-186f-4b3a-83e6-e3f892e11fb1" providerId="ADAL" clId="{D81E1AB8-35C9-40F7-AE5D-8329037B8821}" dt="2022-09-19T16:21:10.131" v="749" actId="47"/>
        <pc:sldMkLst>
          <pc:docMk/>
          <pc:sldMk cId="196550656" sldId="418"/>
        </pc:sldMkLst>
      </pc:sldChg>
      <pc:sldChg chg="del">
        <pc:chgData name="Leggett, Kathy [IWD]" userId="8911027c-186f-4b3a-83e6-e3f892e11fb1" providerId="ADAL" clId="{D81E1AB8-35C9-40F7-AE5D-8329037B8821}" dt="2022-09-19T12:45:47.913" v="466" actId="47"/>
        <pc:sldMkLst>
          <pc:docMk/>
          <pc:sldMk cId="4141149304" sldId="419"/>
        </pc:sldMkLst>
      </pc:sldChg>
      <pc:sldChg chg="del">
        <pc:chgData name="Leggett, Kathy [IWD]" userId="8911027c-186f-4b3a-83e6-e3f892e11fb1" providerId="ADAL" clId="{D81E1AB8-35C9-40F7-AE5D-8329037B8821}" dt="2022-09-19T16:16:40.723" v="635" actId="47"/>
        <pc:sldMkLst>
          <pc:docMk/>
          <pc:sldMk cId="2437192727" sldId="420"/>
        </pc:sldMkLst>
      </pc:sldChg>
      <pc:sldChg chg="modSp mod">
        <pc:chgData name="Leggett, Kathy [IWD]" userId="8911027c-186f-4b3a-83e6-e3f892e11fb1" providerId="ADAL" clId="{D81E1AB8-35C9-40F7-AE5D-8329037B8821}" dt="2022-09-19T16:20:46.334" v="748" actId="20577"/>
        <pc:sldMkLst>
          <pc:docMk/>
          <pc:sldMk cId="3264102595" sldId="421"/>
        </pc:sldMkLst>
        <pc:spChg chg="mod">
          <ac:chgData name="Leggett, Kathy [IWD]" userId="8911027c-186f-4b3a-83e6-e3f892e11fb1" providerId="ADAL" clId="{D81E1AB8-35C9-40F7-AE5D-8329037B8821}" dt="2022-09-19T16:20:46.334" v="748" actId="20577"/>
          <ac:spMkLst>
            <pc:docMk/>
            <pc:sldMk cId="3264102595" sldId="421"/>
            <ac:spMk id="2" creationId="{00000000-0000-0000-0000-000000000000}"/>
          </ac:spMkLst>
        </pc:spChg>
      </pc:sldChg>
      <pc:sldChg chg="del">
        <pc:chgData name="Leggett, Kathy [IWD]" userId="8911027c-186f-4b3a-83e6-e3f892e11fb1" providerId="ADAL" clId="{D81E1AB8-35C9-40F7-AE5D-8329037B8821}" dt="2022-09-19T11:51:38.504" v="163" actId="47"/>
        <pc:sldMkLst>
          <pc:docMk/>
          <pc:sldMk cId="2842775627" sldId="422"/>
        </pc:sldMkLst>
      </pc:sldChg>
      <pc:sldChg chg="modSp mod">
        <pc:chgData name="Leggett, Kathy [IWD]" userId="8911027c-186f-4b3a-83e6-e3f892e11fb1" providerId="ADAL" clId="{D81E1AB8-35C9-40F7-AE5D-8329037B8821}" dt="2022-09-19T12:45:26.082" v="465" actId="20577"/>
        <pc:sldMkLst>
          <pc:docMk/>
          <pc:sldMk cId="2129582216" sldId="428"/>
        </pc:sldMkLst>
        <pc:spChg chg="mod">
          <ac:chgData name="Leggett, Kathy [IWD]" userId="8911027c-186f-4b3a-83e6-e3f892e11fb1" providerId="ADAL" clId="{D81E1AB8-35C9-40F7-AE5D-8329037B8821}" dt="2022-09-19T12:37:05.197" v="426" actId="20577"/>
          <ac:spMkLst>
            <pc:docMk/>
            <pc:sldMk cId="2129582216" sldId="428"/>
            <ac:spMk id="2" creationId="{00000000-0000-0000-0000-000000000000}"/>
          </ac:spMkLst>
        </pc:spChg>
        <pc:spChg chg="mod">
          <ac:chgData name="Leggett, Kathy [IWD]" userId="8911027c-186f-4b3a-83e6-e3f892e11fb1" providerId="ADAL" clId="{D81E1AB8-35C9-40F7-AE5D-8329037B8821}" dt="2022-09-19T12:45:26.082" v="465" actId="20577"/>
          <ac:spMkLst>
            <pc:docMk/>
            <pc:sldMk cId="2129582216" sldId="428"/>
            <ac:spMk id="3" creationId="{00000000-0000-0000-0000-000000000000}"/>
          </ac:spMkLst>
        </pc:spChg>
      </pc:sldChg>
      <pc:sldChg chg="del">
        <pc:chgData name="Leggett, Kathy [IWD]" userId="8911027c-186f-4b3a-83e6-e3f892e11fb1" providerId="ADAL" clId="{D81E1AB8-35C9-40F7-AE5D-8329037B8821}" dt="2022-09-19T12:12:56.443" v="283" actId="2696"/>
        <pc:sldMkLst>
          <pc:docMk/>
          <pc:sldMk cId="2140069601" sldId="429"/>
        </pc:sldMkLst>
      </pc:sldChg>
      <pc:sldChg chg="del">
        <pc:chgData name="Leggett, Kathy [IWD]" userId="8911027c-186f-4b3a-83e6-e3f892e11fb1" providerId="ADAL" clId="{D81E1AB8-35C9-40F7-AE5D-8329037B8821}" dt="2022-09-19T16:21:14.905" v="750" actId="47"/>
        <pc:sldMkLst>
          <pc:docMk/>
          <pc:sldMk cId="3627594343" sldId="429"/>
        </pc:sldMkLst>
      </pc:sldChg>
      <pc:sldChg chg="addSp modSp add del mod">
        <pc:chgData name="Leggett, Kathy [IWD]" userId="8911027c-186f-4b3a-83e6-e3f892e11fb1" providerId="ADAL" clId="{D81E1AB8-35C9-40F7-AE5D-8329037B8821}" dt="2022-09-19T12:39:37.913" v="445" actId="2696"/>
        <pc:sldMkLst>
          <pc:docMk/>
          <pc:sldMk cId="3973826620" sldId="430"/>
        </pc:sldMkLst>
        <pc:spChg chg="mod">
          <ac:chgData name="Leggett, Kathy [IWD]" userId="8911027c-186f-4b3a-83e6-e3f892e11fb1" providerId="ADAL" clId="{D81E1AB8-35C9-40F7-AE5D-8329037B8821}" dt="2022-09-19T11:58:40.151" v="177" actId="14100"/>
          <ac:spMkLst>
            <pc:docMk/>
            <pc:sldMk cId="3973826620" sldId="430"/>
            <ac:spMk id="3" creationId="{00000000-0000-0000-0000-000000000000}"/>
          </ac:spMkLst>
        </pc:spChg>
        <pc:spChg chg="add mod">
          <ac:chgData name="Leggett, Kathy [IWD]" userId="8911027c-186f-4b3a-83e6-e3f892e11fb1" providerId="ADAL" clId="{D81E1AB8-35C9-40F7-AE5D-8329037B8821}" dt="2022-09-19T12:04:59.023" v="276" actId="20577"/>
          <ac:spMkLst>
            <pc:docMk/>
            <pc:sldMk cId="3973826620" sldId="430"/>
            <ac:spMk id="4" creationId="{5FACB265-C085-3450-A39D-1E8E5A98A859}"/>
          </ac:spMkLst>
        </pc:spChg>
        <pc:spChg chg="add mod">
          <ac:chgData name="Leggett, Kathy [IWD]" userId="8911027c-186f-4b3a-83e6-e3f892e11fb1" providerId="ADAL" clId="{D81E1AB8-35C9-40F7-AE5D-8329037B8821}" dt="2022-09-19T12:04:53.003" v="260" actId="20577"/>
          <ac:spMkLst>
            <pc:docMk/>
            <pc:sldMk cId="3973826620" sldId="430"/>
            <ac:spMk id="5" creationId="{82B23A9C-BF00-EF15-7739-64307DD84985}"/>
          </ac:spMkLst>
        </pc:spChg>
      </pc:sldChg>
      <pc:sldChg chg="new del">
        <pc:chgData name="Leggett, Kathy [IWD]" userId="8911027c-186f-4b3a-83e6-e3f892e11fb1" providerId="ADAL" clId="{D81E1AB8-35C9-40F7-AE5D-8329037B8821}" dt="2022-09-19T12:05:35.364" v="278" actId="47"/>
        <pc:sldMkLst>
          <pc:docMk/>
          <pc:sldMk cId="1957422641" sldId="431"/>
        </pc:sldMkLst>
      </pc:sldChg>
      <pc:sldChg chg="addSp delSp modSp add mod">
        <pc:chgData name="Leggett, Kathy [IWD]" userId="8911027c-186f-4b3a-83e6-e3f892e11fb1" providerId="ADAL" clId="{D81E1AB8-35C9-40F7-AE5D-8329037B8821}" dt="2022-09-19T16:37:31.608" v="1208" actId="20577"/>
        <pc:sldMkLst>
          <pc:docMk/>
          <pc:sldMk cId="3941342002" sldId="431"/>
        </pc:sldMkLst>
        <pc:spChg chg="del mod">
          <ac:chgData name="Leggett, Kathy [IWD]" userId="8911027c-186f-4b3a-83e6-e3f892e11fb1" providerId="ADAL" clId="{D81E1AB8-35C9-40F7-AE5D-8329037B8821}" dt="2022-09-19T12:20:42.602" v="288"/>
          <ac:spMkLst>
            <pc:docMk/>
            <pc:sldMk cId="3941342002" sldId="431"/>
            <ac:spMk id="2" creationId="{00000000-0000-0000-0000-000000000000}"/>
          </ac:spMkLst>
        </pc:spChg>
        <pc:spChg chg="add mod">
          <ac:chgData name="Leggett, Kathy [IWD]" userId="8911027c-186f-4b3a-83e6-e3f892e11fb1" providerId="ADAL" clId="{D81E1AB8-35C9-40F7-AE5D-8329037B8821}" dt="2022-09-19T16:37:31.608" v="1208" actId="20577"/>
          <ac:spMkLst>
            <pc:docMk/>
            <pc:sldMk cId="3941342002" sldId="431"/>
            <ac:spMk id="7" creationId="{10A2E09A-F02C-BDF5-E6CD-6C8A71C1B81D}"/>
          </ac:spMkLst>
        </pc:spChg>
        <pc:spChg chg="mod">
          <ac:chgData name="Leggett, Kathy [IWD]" userId="8911027c-186f-4b3a-83e6-e3f892e11fb1" providerId="ADAL" clId="{D81E1AB8-35C9-40F7-AE5D-8329037B8821}" dt="2022-09-19T12:20:59.261" v="304" actId="20577"/>
          <ac:spMkLst>
            <pc:docMk/>
            <pc:sldMk cId="3941342002" sldId="431"/>
            <ac:spMk id="332" creationId="{00000000-0000-0000-0000-000000000000}"/>
          </ac:spMkLst>
        </pc:spChg>
      </pc:sldChg>
      <pc:sldChg chg="modSp add mod">
        <pc:chgData name="Leggett, Kathy [IWD]" userId="8911027c-186f-4b3a-83e6-e3f892e11fb1" providerId="ADAL" clId="{D81E1AB8-35C9-40F7-AE5D-8329037B8821}" dt="2022-09-19T16:16:58.607" v="636" actId="6549"/>
        <pc:sldMkLst>
          <pc:docMk/>
          <pc:sldMk cId="3956918424" sldId="432"/>
        </pc:sldMkLst>
        <pc:spChg chg="mod">
          <ac:chgData name="Leggett, Kathy [IWD]" userId="8911027c-186f-4b3a-83e6-e3f892e11fb1" providerId="ADAL" clId="{D81E1AB8-35C9-40F7-AE5D-8329037B8821}" dt="2022-09-19T16:16:58.607" v="636" actId="6549"/>
          <ac:spMkLst>
            <pc:docMk/>
            <pc:sldMk cId="3956918424" sldId="432"/>
            <ac:spMk id="7" creationId="{10A2E09A-F02C-BDF5-E6CD-6C8A71C1B81D}"/>
          </ac:spMkLst>
        </pc:spChg>
      </pc:sldChg>
      <pc:sldChg chg="modSp mod">
        <pc:chgData name="Leggett, Kathy [IWD]" userId="8911027c-186f-4b3a-83e6-e3f892e11fb1" providerId="ADAL" clId="{D81E1AB8-35C9-40F7-AE5D-8329037B8821}" dt="2022-09-19T16:20:14.201" v="734" actId="20577"/>
        <pc:sldMkLst>
          <pc:docMk/>
          <pc:sldMk cId="3347320016" sldId="433"/>
        </pc:sldMkLst>
        <pc:spChg chg="mod">
          <ac:chgData name="Leggett, Kathy [IWD]" userId="8911027c-186f-4b3a-83e6-e3f892e11fb1" providerId="ADAL" clId="{D81E1AB8-35C9-40F7-AE5D-8329037B8821}" dt="2022-09-19T16:20:14.201" v="734" actId="20577"/>
          <ac:spMkLst>
            <pc:docMk/>
            <pc:sldMk cId="3347320016" sldId="433"/>
            <ac:spMk id="4" creationId="{00000000-0000-0000-0000-000000000000}"/>
          </ac:spMkLst>
        </pc:spChg>
        <pc:picChg chg="mod">
          <ac:chgData name="Leggett, Kathy [IWD]" userId="8911027c-186f-4b3a-83e6-e3f892e11fb1" providerId="ADAL" clId="{D81E1AB8-35C9-40F7-AE5D-8329037B8821}" dt="2022-09-19T16:20:09.427" v="727" actId="1076"/>
          <ac:picMkLst>
            <pc:docMk/>
            <pc:sldMk cId="3347320016" sldId="433"/>
            <ac:picMk id="3" creationId="{01F87EB0-9C83-40C2-80FB-54AD61ABE216}"/>
          </ac:picMkLst>
        </pc:picChg>
      </pc:sldChg>
      <pc:sldMasterChg chg="delSldLayout">
        <pc:chgData name="Leggett, Kathy [IWD]" userId="8911027c-186f-4b3a-83e6-e3f892e11fb1" providerId="ADAL" clId="{D81E1AB8-35C9-40F7-AE5D-8329037B8821}" dt="2022-09-19T12:45:47.913" v="466" actId="47"/>
        <pc:sldMasterMkLst>
          <pc:docMk/>
          <pc:sldMasterMk cId="0" sldId="2147483664"/>
        </pc:sldMasterMkLst>
        <pc:sldLayoutChg chg="del">
          <pc:chgData name="Leggett, Kathy [IWD]" userId="8911027c-186f-4b3a-83e6-e3f892e11fb1" providerId="ADAL" clId="{D81E1AB8-35C9-40F7-AE5D-8329037B8821}" dt="2022-09-19T12:45:06.482" v="446" actId="47"/>
          <pc:sldLayoutMkLst>
            <pc:docMk/>
            <pc:sldMasterMk cId="0" sldId="2147483664"/>
            <pc:sldLayoutMk cId="3518996633" sldId="2147483666"/>
          </pc:sldLayoutMkLst>
        </pc:sldLayoutChg>
        <pc:sldLayoutChg chg="del">
          <pc:chgData name="Leggett, Kathy [IWD]" userId="8911027c-186f-4b3a-83e6-e3f892e11fb1" providerId="ADAL" clId="{D81E1AB8-35C9-40F7-AE5D-8329037B8821}" dt="2022-09-19T12:45:47.913" v="466" actId="47"/>
          <pc:sldLayoutMkLst>
            <pc:docMk/>
            <pc:sldMasterMk cId="0" sldId="2147483664"/>
            <pc:sldLayoutMk cId="3010246438" sldId="2147483667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045631225480795E-4"/>
          <c:y val="1.8024399819842687E-3"/>
          <c:w val="0.82656917139651853"/>
          <c:h val="0.71501196474625006"/>
        </c:manualLayout>
      </c:layout>
      <c:pie3DChart>
        <c:varyColors val="1"/>
        <c:ser>
          <c:idx val="0"/>
          <c:order val="0"/>
          <c:spPr>
            <a:solidFill>
              <a:schemeClr val="tx1"/>
            </a:solidFill>
          </c:spPr>
          <c:dPt>
            <c:idx val="0"/>
            <c:bubble3D val="0"/>
            <c:explosion val="3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12-4F22-B772-D3A1CE90199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12-4F22-B772-D3A1CE90199F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112-4F22-B772-D3A1CE9019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Sheet4!$G$6:$G$8</c:f>
              <c:strCache>
                <c:ptCount val="3"/>
                <c:pt idx="0">
                  <c:v>High-Skill</c:v>
                </c:pt>
                <c:pt idx="1">
                  <c:v>Middle-Skill</c:v>
                </c:pt>
                <c:pt idx="2">
                  <c:v>Low-Skill</c:v>
                </c:pt>
              </c:strCache>
            </c:strRef>
          </c:cat>
          <c:val>
            <c:numRef>
              <c:f>Sheet4!$H$6:$H$8</c:f>
              <c:numCache>
                <c:formatCode>0%</c:formatCode>
                <c:ptCount val="3"/>
                <c:pt idx="0">
                  <c:v>0.36</c:v>
                </c:pt>
                <c:pt idx="1">
                  <c:v>0.52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12-4F22-B772-D3A1CE901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5049613176005958"/>
          <c:y val="0.85808219114761897"/>
          <c:w val="0.58673569500047851"/>
          <c:h val="0.14191780885238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77927694203067"/>
          <c:y val="0.16812903225806453"/>
          <c:w val="0.66952286757491275"/>
          <c:h val="0.793161290322580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E7-47BF-ADCE-1FD4278F59AB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E7-47BF-ADCE-1FD4278F59AB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E7-47BF-ADCE-1FD4278F59AB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Sheet5!$C$4:$C$13</c:f>
              <c:strCache>
                <c:ptCount val="10"/>
                <c:pt idx="0">
                  <c:v>Low-Skill Workers</c:v>
                </c:pt>
                <c:pt idx="1">
                  <c:v>Low-Skill Jobs</c:v>
                </c:pt>
                <c:pt idx="4">
                  <c:v>Middle-Skill Workers</c:v>
                </c:pt>
                <c:pt idx="5">
                  <c:v>Middle-Skill Jobs</c:v>
                </c:pt>
                <c:pt idx="8">
                  <c:v>High-Skill Workers</c:v>
                </c:pt>
                <c:pt idx="9">
                  <c:v>High-Skill Jobs</c:v>
                </c:pt>
              </c:strCache>
            </c:strRef>
          </c:cat>
          <c:val>
            <c:numRef>
              <c:f>Sheet5!$D$4:$D$13</c:f>
              <c:numCache>
                <c:formatCode>General</c:formatCode>
                <c:ptCount val="10"/>
                <c:pt idx="0">
                  <c:v>0.31</c:v>
                </c:pt>
                <c:pt idx="1">
                  <c:v>0.12</c:v>
                </c:pt>
                <c:pt idx="4">
                  <c:v>0.33</c:v>
                </c:pt>
                <c:pt idx="5">
                  <c:v>0.52</c:v>
                </c:pt>
                <c:pt idx="8">
                  <c:v>0.36</c:v>
                </c:pt>
                <c:pt idx="9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CE7-47BF-ADCE-1FD4278F5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overlap val="25"/>
        <c:axId val="694395976"/>
        <c:axId val="694396960"/>
      </c:barChart>
      <c:catAx>
        <c:axId val="694395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396960"/>
        <c:crosses val="autoZero"/>
        <c:auto val="1"/>
        <c:lblAlgn val="ctr"/>
        <c:lblOffset val="100"/>
        <c:noMultiLvlLbl val="0"/>
      </c:catAx>
      <c:valAx>
        <c:axId val="694396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4395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C5600-3569-4478-BFCC-6A7ECA1865B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4880E-7BA4-4974-B3A2-F3D5100FF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36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129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995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17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73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21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74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0" name="Google Shape;3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7443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0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435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39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-5400000" flipH="1">
            <a:off x="1588067" y="-697933"/>
            <a:ext cx="6876110" cy="8235756"/>
          </a:xfrm>
          <a:custGeom>
            <a:avLst/>
            <a:gdLst/>
            <a:ahLst/>
            <a:cxnLst/>
            <a:rect l="l" t="t" r="r" b="b"/>
            <a:pathLst>
              <a:path w="6876110" h="8235756" extrusionOk="0">
                <a:moveTo>
                  <a:pt x="0" y="2462440"/>
                </a:moveTo>
                <a:lnTo>
                  <a:pt x="1519210" y="0"/>
                </a:lnTo>
                <a:lnTo>
                  <a:pt x="6859308" y="3531948"/>
                </a:lnTo>
                <a:cubicBezTo>
                  <a:pt x="6875823" y="3550467"/>
                  <a:pt x="6863786" y="8206004"/>
                  <a:pt x="6876110" y="8234579"/>
                </a:cubicBezTo>
                <a:cubicBezTo>
                  <a:pt x="6855780" y="8230499"/>
                  <a:pt x="1328771" y="8238662"/>
                  <a:pt x="1776" y="8234577"/>
                </a:cubicBezTo>
                <a:cubicBezTo>
                  <a:pt x="1184" y="6057435"/>
                  <a:pt x="592" y="2492377"/>
                  <a:pt x="0" y="2462440"/>
                </a:cubicBezTo>
                <a:close/>
              </a:path>
            </a:pathLst>
          </a:custGeom>
          <a:solidFill>
            <a:srgbClr val="39413D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 rot="5400000">
            <a:off x="4416" y="354723"/>
            <a:ext cx="1536191" cy="1324303"/>
          </a:xfrm>
          <a:prstGeom prst="triangle">
            <a:avLst>
              <a:gd name="adj" fmla="val 50000"/>
            </a:avLst>
          </a:prstGeom>
          <a:solidFill>
            <a:srgbClr val="00808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1_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33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23888" y="2055814"/>
            <a:ext cx="7886700" cy="403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7" r:id="rId4"/>
    <p:sldLayoutId id="2147483658" r:id="rId5"/>
    <p:sldLayoutId id="2147483659" r:id="rId6"/>
    <p:sldLayoutId id="2147483660" r:id="rId7"/>
    <p:sldLayoutId id="2147483662" r:id="rId8"/>
    <p:sldLayoutId id="2147483663" r:id="rId9"/>
    <p:sldLayoutId id="214748366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readyiowa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Linda.Fandel@iwd.iowa.gov" TargetMode="External"/><Relationship Id="rId5" Type="http://schemas.openxmlformats.org/officeDocument/2006/relationships/hyperlink" Target="mailto:Kristopher.byam@iwd.iowa.gov" TargetMode="External"/><Relationship Id="rId4" Type="http://schemas.openxmlformats.org/officeDocument/2006/relationships/hyperlink" Target="https://www.earnandlearniowa.gov/playboo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oBjieW2J5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Kathy.Leggett@iwd.iowa.gov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7485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4482851" y="4043781"/>
            <a:ext cx="438252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Closing </a:t>
            </a:r>
            <a:b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Iowa’s </a:t>
            </a:r>
            <a:b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SKILLS GAP</a:t>
            </a:r>
            <a:endParaRPr sz="2800" b="0" i="1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6729" y="974291"/>
            <a:ext cx="3696167" cy="21346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393045" y="3924142"/>
            <a:ext cx="5888026" cy="22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cap="none">
                <a:solidFill>
                  <a:schemeClr val="lt1"/>
                </a:solidFill>
                <a:sym typeface="Arial"/>
              </a:rPr>
              <a:t>Kathy Leggett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lt1"/>
                </a:solidFill>
              </a:rPr>
              <a:t>Future Ready Iowa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cap="none">
                <a:solidFill>
                  <a:schemeClr val="lt1"/>
                </a:solidFill>
                <a:sym typeface="Arial"/>
              </a:rPr>
              <a:t>Kathy.Leggett@iwd.iowa.gov</a:t>
            </a:r>
            <a:endParaRPr sz="1800" i="1" cap="none">
              <a:solidFill>
                <a:schemeClr val="lt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5"/>
          <p:cNvSpPr txBox="1"/>
          <p:nvPr/>
        </p:nvSpPr>
        <p:spPr>
          <a:xfrm>
            <a:off x="285573" y="2509934"/>
            <a:ext cx="3733800" cy="308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4E7D4B"/>
                </a:solidFill>
              </a:rPr>
              <a:t>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4E7D4B"/>
                </a:solidFill>
              </a:rPr>
              <a:t>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4E7D4B"/>
                </a:solidFill>
              </a:rPr>
              <a:t>Work-Based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4E7D4B"/>
                </a:solidFill>
              </a:rPr>
              <a:t>21</a:t>
            </a:r>
            <a:r>
              <a:rPr lang="en-US" sz="2400" baseline="30000">
                <a:solidFill>
                  <a:srgbClr val="4E7D4B"/>
                </a:solidFill>
              </a:rPr>
              <a:t>st</a:t>
            </a:r>
            <a:r>
              <a:rPr lang="en-US" sz="2400">
                <a:solidFill>
                  <a:srgbClr val="4E7D4B"/>
                </a:solidFill>
              </a:rPr>
              <a:t> Century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4E7D4B"/>
                </a:solidFill>
              </a:rPr>
              <a:t>Grassroots</a:t>
            </a:r>
          </a:p>
          <a:p>
            <a:endParaRPr lang="en-US" sz="2400">
              <a:solidFill>
                <a:srgbClr val="4E7D4B"/>
              </a:solidFill>
            </a:endParaRPr>
          </a:p>
          <a:p>
            <a:endParaRPr lang="en-US" sz="2400">
              <a:solidFill>
                <a:srgbClr val="4E7D4B"/>
              </a:solidFill>
            </a:endParaRPr>
          </a:p>
          <a:p>
            <a:endParaRPr sz="2400">
              <a:solidFill>
                <a:srgbClr val="4E7D4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73" y="932857"/>
            <a:ext cx="5897880" cy="980501"/>
          </a:xfrm>
        </p:spPr>
        <p:txBody>
          <a:bodyPr>
            <a:normAutofit fontScale="90000"/>
          </a:bodyPr>
          <a:lstStyle/>
          <a:p>
            <a:br>
              <a:rPr lang="en-US" sz="4000"/>
            </a:br>
            <a:br>
              <a:rPr lang="en-US" sz="4000"/>
            </a:br>
            <a:br>
              <a:rPr lang="en-US" sz="4000"/>
            </a:br>
            <a:r>
              <a:rPr lang="en-US" sz="4000"/>
              <a:t>Five Strategies</a:t>
            </a:r>
            <a:br>
              <a:rPr lang="en-US" sz="4000"/>
            </a:br>
            <a:br>
              <a:rPr lang="en-US" sz="4000"/>
            </a:br>
            <a:br>
              <a:rPr lang="en-US" sz="4000"/>
            </a:br>
            <a:endParaRPr lang="en-US" sz="4000"/>
          </a:p>
        </p:txBody>
      </p:sp>
      <p:pic>
        <p:nvPicPr>
          <p:cNvPr id="7" name="Google Shape;49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2242886"/>
            <a:ext cx="4310743" cy="46151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95600" y="22413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Future Ready Iowa</a:t>
            </a:r>
          </a:p>
        </p:txBody>
      </p:sp>
    </p:spTree>
    <p:extLst>
      <p:ext uri="{BB962C8B-B14F-4D97-AF65-F5344CB8AC3E}">
        <p14:creationId xmlns:p14="http://schemas.microsoft.com/office/powerpoint/2010/main" val="174953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Dollar Scholarship</a:t>
            </a:r>
            <a:br>
              <a:rPr lang="en-US" dirty="0"/>
            </a:br>
            <a:r>
              <a:rPr lang="en-US" sz="1600" dirty="0"/>
              <a:t>Funding Strategy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2125267"/>
            <a:ext cx="7886700" cy="3371861"/>
          </a:xfrm>
        </p:spPr>
        <p:txBody>
          <a:bodyPr/>
          <a:lstStyle/>
          <a:p>
            <a:pPr marL="257174" indent="-257174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sz="1900"/>
            </a:pPr>
            <a:r>
              <a:rPr lang="en-US" sz="1800" dirty="0"/>
              <a:t>Funds postsecondary credentials up to an  associates degree in high-demand occupations.</a:t>
            </a:r>
          </a:p>
          <a:p>
            <a:pPr marL="257174" indent="-257174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sz="1900"/>
            </a:pPr>
            <a:endParaRPr lang="en-US" sz="1800" dirty="0"/>
          </a:p>
          <a:p>
            <a:pPr marL="257174" indent="-257174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sz="1900"/>
            </a:pPr>
            <a:r>
              <a:rPr lang="en-US" sz="1800" dirty="0"/>
              <a:t>Target High School graduates and adults – this can be used to upskill adult employees. </a:t>
            </a:r>
          </a:p>
          <a:p>
            <a:pPr>
              <a:lnSpc>
                <a:spcPct val="99000"/>
              </a:lnSpc>
              <a:spcBef>
                <a:spcPts val="0"/>
              </a:spcBef>
              <a:defRPr sz="2600"/>
            </a:pPr>
            <a:endParaRPr lang="en-US" sz="1800" dirty="0"/>
          </a:p>
          <a:p>
            <a:pPr marL="257175" indent="-257175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sz="2400" b="1"/>
            </a:pPr>
            <a:r>
              <a:rPr lang="en-US" sz="1800" dirty="0"/>
              <a:t>Not income means tested – focus on providing more opportunities for Iowans to gain needed skills to fill high demand jobs to meet Iowa’s workforce needs.</a:t>
            </a:r>
          </a:p>
          <a:p>
            <a:pPr>
              <a:lnSpc>
                <a:spcPct val="99000"/>
              </a:lnSpc>
              <a:spcBef>
                <a:spcPts val="0"/>
              </a:spcBef>
              <a:defRPr sz="2600"/>
            </a:pPr>
            <a:endParaRPr lang="en-US" sz="1800" dirty="0"/>
          </a:p>
          <a:p>
            <a:pPr marL="257175" indent="-257175">
              <a:lnSpc>
                <a:spcPct val="99000"/>
              </a:lnSpc>
              <a:spcBef>
                <a:spcPts val="0"/>
              </a:spcBef>
              <a:buSzPct val="100000"/>
              <a:buFont typeface="Arial"/>
              <a:buChar char="•"/>
              <a:defRPr sz="2400"/>
            </a:pPr>
            <a:r>
              <a:rPr lang="en-US" sz="1800" dirty="0"/>
              <a:t>As employers with open occupations on the high demand list, you can leverage this funding for your current employees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7738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30" y="2200193"/>
            <a:ext cx="1757520" cy="926211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TextBox 2"/>
          <p:cNvSpPr txBox="1"/>
          <p:nvPr/>
        </p:nvSpPr>
        <p:spPr>
          <a:xfrm>
            <a:off x="1170120" y="3417787"/>
            <a:ext cx="1836976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pPr algn="ctr">
              <a:defRPr b="1">
                <a:solidFill>
                  <a:srgbClr val="4E7D4B"/>
                </a:solidFill>
              </a:defRPr>
            </a:pPr>
            <a:r>
              <a:rPr sz="1050" dirty="0"/>
              <a:t>Last Dollar Scholarship</a:t>
            </a:r>
          </a:p>
          <a:p>
            <a:pPr algn="ctr">
              <a:defRPr sz="1200">
                <a:solidFill>
                  <a:srgbClr val="39413D"/>
                </a:solidFill>
              </a:defRPr>
            </a:pPr>
            <a:r>
              <a:rPr sz="900" dirty="0"/>
              <a:t>For Iowans seeking up to an associates degree in a high-demand job at Iowa colleges or universities.</a:t>
            </a:r>
          </a:p>
          <a:p>
            <a:pPr algn="ctr">
              <a:defRPr>
                <a:solidFill>
                  <a:srgbClr val="39413D"/>
                </a:solidFill>
              </a:defRPr>
            </a:pPr>
            <a:endParaRPr sz="1050" dirty="0"/>
          </a:p>
          <a:p>
            <a:pPr algn="ctr">
              <a:defRPr b="1">
                <a:solidFill>
                  <a:srgbClr val="39413D"/>
                </a:solidFill>
              </a:defRPr>
            </a:pPr>
            <a:r>
              <a:rPr sz="1050" dirty="0"/>
              <a:t>Funded at $</a:t>
            </a:r>
            <a:r>
              <a:rPr lang="en-US" sz="1050" dirty="0"/>
              <a:t>23 </a:t>
            </a:r>
            <a:r>
              <a:rPr sz="1050" dirty="0"/>
              <a:t> million in FY</a:t>
            </a:r>
            <a:r>
              <a:rPr lang="en-US" sz="1050" dirty="0"/>
              <a:t>23</a:t>
            </a:r>
            <a:endParaRPr sz="1050" dirty="0"/>
          </a:p>
        </p:txBody>
      </p:sp>
      <p:sp>
        <p:nvSpPr>
          <p:cNvPr id="529" name="Title 8"/>
          <p:cNvSpPr txBox="1">
            <a:spLocks noGrp="1"/>
          </p:cNvSpPr>
          <p:nvPr>
            <p:ph type="title" idx="4294967295"/>
          </p:nvPr>
        </p:nvSpPr>
        <p:spPr>
          <a:xfrm>
            <a:off x="1454162" y="1209835"/>
            <a:ext cx="5168708" cy="698977"/>
          </a:xfrm>
          <a:prstGeom prst="rect">
            <a:avLst/>
          </a:prstGeom>
        </p:spPr>
        <p:txBody>
          <a:bodyPr/>
          <a:lstStyle>
            <a:lvl1pPr>
              <a:defRPr sz="3200" b="1" cap="all">
                <a:solidFill>
                  <a:srgbClr val="39413D"/>
                </a:solidFill>
              </a:defRPr>
            </a:lvl1pPr>
          </a:lstStyle>
          <a:p>
            <a:r>
              <a:rPr dirty="0"/>
              <a:t>Last-Dollar Scholarship</a:t>
            </a:r>
            <a:br>
              <a:rPr lang="en-US" dirty="0"/>
            </a:br>
            <a:r>
              <a:rPr lang="en-US" sz="1600" dirty="0"/>
              <a:t>Funding strategy</a:t>
            </a:r>
            <a:endParaRPr sz="1600" dirty="0"/>
          </a:p>
        </p:txBody>
      </p:sp>
      <p:sp>
        <p:nvSpPr>
          <p:cNvPr id="530" name="TextBox 10"/>
          <p:cNvSpPr txBox="1"/>
          <p:nvPr/>
        </p:nvSpPr>
        <p:spPr>
          <a:xfrm>
            <a:off x="3648742" y="2166263"/>
            <a:ext cx="4308574" cy="3762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spAutoFit/>
          </a:bodyPr>
          <a:lstStyle/>
          <a:p>
            <a:endParaRPr sz="1050" dirty="0"/>
          </a:p>
          <a:p>
            <a:pPr algn="ctr">
              <a:defRPr sz="3200"/>
            </a:pPr>
            <a:r>
              <a:rPr lang="en-US" sz="2400" dirty="0"/>
              <a:t>20-21 School Year</a:t>
            </a:r>
          </a:p>
          <a:p>
            <a:pPr algn="ctr">
              <a:defRPr sz="3200"/>
            </a:pPr>
            <a:r>
              <a:rPr sz="2400" dirty="0"/>
              <a:t> Recipients </a:t>
            </a:r>
            <a:r>
              <a:rPr lang="en-US" sz="2400" dirty="0"/>
              <a:t>(3 of 6 terms)</a:t>
            </a:r>
            <a:r>
              <a:rPr sz="2400" dirty="0"/>
              <a:t> </a:t>
            </a:r>
          </a:p>
          <a:p>
            <a:pPr algn="ctr">
              <a:defRPr sz="3200"/>
            </a:pPr>
            <a:r>
              <a:rPr sz="2400" dirty="0"/>
              <a:t>State of Iowa</a:t>
            </a:r>
          </a:p>
          <a:p>
            <a:pPr algn="ctr">
              <a:defRPr sz="4000" b="1"/>
            </a:pPr>
            <a:r>
              <a:rPr lang="en-US" sz="3000" dirty="0"/>
              <a:t>7,689</a:t>
            </a:r>
            <a:endParaRPr sz="3000" dirty="0"/>
          </a:p>
          <a:p>
            <a:pPr>
              <a:defRPr sz="3200"/>
            </a:pPr>
            <a:endParaRPr sz="2400" dirty="0"/>
          </a:p>
          <a:p>
            <a:pPr algn="ctr">
              <a:defRPr sz="3200"/>
            </a:pPr>
            <a:r>
              <a:rPr sz="2400" dirty="0"/>
              <a:t>Scholarship Amount Provided</a:t>
            </a:r>
          </a:p>
          <a:p>
            <a:pPr algn="ctr">
              <a:defRPr sz="4000" b="1"/>
            </a:pPr>
            <a:r>
              <a:rPr sz="3000" dirty="0"/>
              <a:t>$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44,081,545 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(1/28/22)</a:t>
            </a:r>
            <a:endParaRPr sz="1600" b="1" dirty="0"/>
          </a:p>
          <a:p>
            <a:pPr>
              <a:defRPr sz="2800"/>
            </a:pPr>
            <a:endParaRPr sz="2100" dirty="0"/>
          </a:p>
          <a:p>
            <a:pPr>
              <a:defRPr sz="2800"/>
            </a:pPr>
            <a:r>
              <a:rPr sz="2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61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27" y="1188224"/>
            <a:ext cx="2002055" cy="1335881"/>
          </a:xfrm>
          <a:solidFill>
            <a:srgbClr val="009999"/>
          </a:solidFill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225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Last Dollar Scholarship- Top Occupations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214" y="3373598"/>
            <a:ext cx="2002055" cy="1820500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600"/>
            </a:pPr>
            <a:endParaRPr lang="en-US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92881">
              <a:spcBef>
                <a:spcPts val="0"/>
              </a:spcBef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  <a:defRPr sz="2400"/>
            </a:pPr>
            <a:endParaRPr lang="en-US" sz="1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16C854-04C7-4EF0-88AA-0F727471A660}"/>
              </a:ext>
            </a:extLst>
          </p:cNvPr>
          <p:cNvGraphicFramePr>
            <a:graphicFrameLocks noGrp="1"/>
          </p:cNvGraphicFramePr>
          <p:nvPr/>
        </p:nvGraphicFramePr>
        <p:xfrm>
          <a:off x="2318994" y="1283486"/>
          <a:ext cx="6568126" cy="6554157"/>
        </p:xfrm>
        <a:graphic>
          <a:graphicData uri="http://schemas.openxmlformats.org/drawingml/2006/table">
            <a:tbl>
              <a:tblPr/>
              <a:tblGrid>
                <a:gridCol w="3208703">
                  <a:extLst>
                    <a:ext uri="{9D8B030D-6E8A-4147-A177-3AD203B41FA5}">
                      <a16:colId xmlns:a16="http://schemas.microsoft.com/office/drawing/2014/main" val="2709743826"/>
                    </a:ext>
                  </a:extLst>
                </a:gridCol>
                <a:gridCol w="3359423">
                  <a:extLst>
                    <a:ext uri="{9D8B030D-6E8A-4147-A177-3AD203B41FA5}">
                      <a16:colId xmlns:a16="http://schemas.microsoft.com/office/drawing/2014/main" val="2816613222"/>
                    </a:ext>
                  </a:extLst>
                </a:gridCol>
              </a:tblGrid>
              <a:tr h="4771073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</a:t>
                      </a: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Associate Degree Nursing</a:t>
                      </a: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Licensed Practical/Vocational Nurse Training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Programming, Specific Applications </a:t>
                      </a: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Automotive Technology (AA)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Medical Assistant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Welding Technology/Welder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Radiologic Technology/Science – Radiographer</a:t>
                      </a: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Truck Technology (AA)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Storage and Distribution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Managers 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Heating, Air Conditioning,  Ventilation and Refrigeration Maintenance Technology Technician</a:t>
                      </a:r>
                    </a:p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0381"/>
                  </a:ext>
                </a:extLst>
              </a:tr>
              <a:tr h="22193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49962"/>
                  </a:ext>
                </a:extLst>
              </a:tr>
              <a:tr h="22193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872931"/>
                  </a:ext>
                </a:extLst>
              </a:tr>
              <a:tr h="22193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880224"/>
                  </a:ext>
                </a:extLst>
              </a:tr>
              <a:tr h="22193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281409"/>
                  </a:ext>
                </a:extLst>
              </a:tr>
              <a:tr h="22193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702416"/>
                  </a:ext>
                </a:extLst>
              </a:tr>
              <a:tr h="22193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300687"/>
                  </a:ext>
                </a:extLst>
              </a:tr>
              <a:tr h="22193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217024"/>
                  </a:ext>
                </a:extLst>
              </a:tr>
              <a:tr h="22193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3429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259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405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74" y="2749411"/>
            <a:ext cx="4502985" cy="994172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Summer Youth Internships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974" y="4275755"/>
            <a:ext cx="2121631" cy="974957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pPr marL="221456" indent="0"/>
            <a:r>
              <a:rPr lang="en-US" sz="15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Funding Strategy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FED00C3-59EC-48B2-AC24-A6318C200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67"/>
          <a:stretch/>
        </p:blipFill>
        <p:spPr>
          <a:xfrm>
            <a:off x="4704586" y="0"/>
            <a:ext cx="4502985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29582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/>
          <p:nvPr/>
        </p:nvSpPr>
        <p:spPr>
          <a:xfrm>
            <a:off x="371339" y="1608064"/>
            <a:ext cx="783649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4E7D4B"/>
                </a:solidFill>
              </a:rPr>
              <a:t>Grant Purpose</a:t>
            </a:r>
            <a:endParaRPr dirty="0"/>
          </a:p>
        </p:txBody>
      </p:sp>
      <p:sp>
        <p:nvSpPr>
          <p:cNvPr id="333" name="Google Shape;333;p44"/>
          <p:cNvSpPr/>
          <p:nvPr/>
        </p:nvSpPr>
        <p:spPr>
          <a:xfrm>
            <a:off x="371339" y="2771536"/>
            <a:ext cx="8489632" cy="304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sz="2800" b="1" dirty="0"/>
          </a:p>
        </p:txBody>
      </p:sp>
      <p:sp>
        <p:nvSpPr>
          <p:cNvPr id="334" name="Google Shape;334;p44"/>
          <p:cNvSpPr txBox="1">
            <a:spLocks noGrp="1"/>
          </p:cNvSpPr>
          <p:nvPr>
            <p:ph type="title" idx="4294967295"/>
          </p:nvPr>
        </p:nvSpPr>
        <p:spPr>
          <a:xfrm>
            <a:off x="371339" y="589842"/>
            <a:ext cx="6891609" cy="93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13D"/>
              </a:buClr>
              <a:buSzPts val="3200"/>
              <a:buFont typeface="Arial"/>
              <a:buNone/>
            </a:pPr>
            <a:r>
              <a:rPr lang="en-US" sz="3600" b="1" dirty="0"/>
              <a:t>Future Ready Iowa </a:t>
            </a:r>
            <a:br>
              <a:rPr lang="en-US" sz="3600" b="1" dirty="0"/>
            </a:br>
            <a:r>
              <a:rPr lang="en-US" sz="2400" b="1" dirty="0"/>
              <a:t>Summer Youth Internship Program</a:t>
            </a:r>
            <a:endParaRPr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371339" y="2199184"/>
            <a:ext cx="877266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</a:rPr>
              <a:t>To provide high school youth </a:t>
            </a:r>
            <a:r>
              <a:rPr lang="en-US" sz="3200" b="1" dirty="0">
                <a:latin typeface="Calibri" panose="020F0502020204030204" pitchFamily="34" charset="0"/>
              </a:rPr>
              <a:t>internship </a:t>
            </a:r>
            <a:r>
              <a:rPr lang="en-US" sz="3200" dirty="0">
                <a:latin typeface="Calibri" panose="020F0502020204030204" pitchFamily="34" charset="0"/>
              </a:rPr>
              <a:t>opportunities that allow them to </a:t>
            </a:r>
            <a:r>
              <a:rPr lang="en-US" sz="3200" b="1" dirty="0">
                <a:latin typeface="Calibri" panose="020F0502020204030204" pitchFamily="34" charset="0"/>
              </a:rPr>
              <a:t>explore and prepare for high-demand careers</a:t>
            </a:r>
            <a:r>
              <a:rPr lang="en-US" sz="3200" dirty="0">
                <a:latin typeface="Calibri" panose="020F0502020204030204" pitchFamily="34" charset="0"/>
              </a:rPr>
              <a:t>, </a:t>
            </a:r>
            <a:r>
              <a:rPr lang="en-US" sz="3200" b="1" dirty="0">
                <a:latin typeface="Calibri" panose="020F0502020204030204" pitchFamily="34" charset="0"/>
              </a:rPr>
              <a:t>to gain work experience</a:t>
            </a:r>
            <a:r>
              <a:rPr lang="en-US" sz="3200" dirty="0">
                <a:latin typeface="Calibri" panose="020F0502020204030204" pitchFamily="34" charset="0"/>
              </a:rPr>
              <a:t>, and to </a:t>
            </a:r>
            <a:r>
              <a:rPr lang="en-US" sz="3200" b="1" dirty="0">
                <a:latin typeface="Calibri" panose="020F0502020204030204" pitchFamily="34" charset="0"/>
              </a:rPr>
              <a:t>develop personal attributes necessary to succeed in the workplace.</a:t>
            </a:r>
          </a:p>
          <a:p>
            <a:endParaRPr lang="en-US" sz="3200" b="1" dirty="0">
              <a:latin typeface="Calibri" panose="020F0502020204030204" pitchFamily="34" charset="0"/>
            </a:endParaRPr>
          </a:p>
          <a:p>
            <a:r>
              <a:rPr lang="en-US" sz="3200" b="1" dirty="0">
                <a:latin typeface="Calibri" panose="020F0502020204030204" pitchFamily="34" charset="0"/>
              </a:rPr>
              <a:t>Anticipated Funding Opportunity- Jan/Feb 2023</a:t>
            </a:r>
          </a:p>
          <a:p>
            <a:r>
              <a:rPr lang="en-US" sz="3200" b="1" dirty="0">
                <a:latin typeface="Calibri" panose="020F0502020204030204" pitchFamily="34" charset="0"/>
                <a:hlinkClick r:id="rId3"/>
              </a:rPr>
              <a:t>www.futurereadyiowa.gov</a:t>
            </a:r>
            <a:endParaRPr lang="en-US" sz="3200" b="1" dirty="0">
              <a:latin typeface="Calibri" panose="020F0502020204030204" pitchFamily="34" charset="0"/>
            </a:endParaRP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5114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/>
          <p:nvPr/>
        </p:nvSpPr>
        <p:spPr>
          <a:xfrm>
            <a:off x="1201349" y="1392211"/>
            <a:ext cx="5877368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400" b="1" dirty="0">
                <a:solidFill>
                  <a:srgbClr val="4E7D4B"/>
                </a:solidFill>
              </a:rPr>
              <a:t>Summer Youth Internship Grants</a:t>
            </a:r>
            <a:endParaRPr sz="1050" dirty="0"/>
          </a:p>
        </p:txBody>
      </p:sp>
      <p:sp>
        <p:nvSpPr>
          <p:cNvPr id="333" name="Google Shape;333;p44"/>
          <p:cNvSpPr/>
          <p:nvPr/>
        </p:nvSpPr>
        <p:spPr>
          <a:xfrm>
            <a:off x="1201349" y="1949999"/>
            <a:ext cx="6367224" cy="29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lvl="0"/>
            <a:r>
              <a:rPr lang="en-US" sz="3600" b="1" dirty="0"/>
              <a:t>2021</a:t>
            </a:r>
          </a:p>
          <a:p>
            <a:pPr lvl="0"/>
            <a:r>
              <a:rPr lang="en-US" sz="2100" b="1" dirty="0"/>
              <a:t>Projects				</a:t>
            </a:r>
            <a:r>
              <a:rPr lang="en-US" sz="2400" b="1" dirty="0"/>
              <a:t>26</a:t>
            </a:r>
          </a:p>
          <a:p>
            <a:pPr lvl="0"/>
            <a:r>
              <a:rPr lang="en-US" sz="2100" b="1" dirty="0"/>
              <a:t>Average Award </a:t>
            </a:r>
            <a:r>
              <a:rPr lang="en-US" b="1" dirty="0"/>
              <a:t>(state investment)</a:t>
            </a:r>
            <a:r>
              <a:rPr lang="en-US" sz="2100" b="1" dirty="0"/>
              <a:t>		</a:t>
            </a:r>
            <a:r>
              <a:rPr lang="en-US" sz="2400" b="1" dirty="0"/>
              <a:t>$44,516</a:t>
            </a:r>
          </a:p>
          <a:p>
            <a:pPr lvl="0"/>
            <a:r>
              <a:rPr lang="en-US" sz="2100" b="1" dirty="0"/>
              <a:t>Participants 				438 (93%)</a:t>
            </a:r>
            <a:endParaRPr lang="en-US" sz="2400" b="1" dirty="0"/>
          </a:p>
          <a:p>
            <a:pPr lvl="0"/>
            <a:r>
              <a:rPr lang="en-US" sz="2100" b="1" dirty="0"/>
              <a:t>Participants </a:t>
            </a:r>
            <a:r>
              <a:rPr lang="en-US" b="1" dirty="0"/>
              <a:t>(identified barriers)		</a:t>
            </a:r>
            <a:r>
              <a:rPr lang="en-US" sz="2400" b="1" dirty="0"/>
              <a:t>369 (78%)</a:t>
            </a:r>
          </a:p>
          <a:p>
            <a:pPr lvl="0"/>
            <a:r>
              <a:rPr lang="en-US" sz="2400" b="1" dirty="0"/>
              <a:t>Credentials Earned		425</a:t>
            </a:r>
          </a:p>
          <a:p>
            <a:pPr lvl="0"/>
            <a:r>
              <a:rPr lang="en-US" sz="2400" b="1" dirty="0"/>
              <a:t>Employers				158</a:t>
            </a:r>
          </a:p>
          <a:p>
            <a:pPr lvl="0"/>
            <a:r>
              <a:rPr lang="en-US" sz="2400" b="1" dirty="0"/>
              <a:t>Average Cost per Participant	$2,462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lvl="0"/>
            <a:r>
              <a:rPr lang="en-US" sz="3600" b="1" dirty="0"/>
              <a:t>2022</a:t>
            </a:r>
            <a:r>
              <a:rPr lang="en-US" b="1" dirty="0"/>
              <a:t> –</a:t>
            </a:r>
          </a:p>
          <a:p>
            <a:pPr lvl="0"/>
            <a:r>
              <a:rPr lang="en-US" sz="2400" b="1" dirty="0"/>
              <a:t>34 projects </a:t>
            </a:r>
            <a:r>
              <a:rPr lang="en-US" sz="3200" b="1" dirty="0"/>
              <a:t>recently completed</a:t>
            </a:r>
            <a:endParaRPr sz="3200" b="1" dirty="0"/>
          </a:p>
        </p:txBody>
      </p:sp>
      <p:sp>
        <p:nvSpPr>
          <p:cNvPr id="334" name="Google Shape;334;p44"/>
          <p:cNvSpPr txBox="1">
            <a:spLocks noGrp="1"/>
          </p:cNvSpPr>
          <p:nvPr>
            <p:ph type="title" idx="4294967295"/>
          </p:nvPr>
        </p:nvSpPr>
        <p:spPr>
          <a:xfrm>
            <a:off x="964305" y="621714"/>
            <a:ext cx="6114412" cy="114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Clr>
                <a:srgbClr val="39413D"/>
              </a:buClr>
              <a:buSzPts val="3200"/>
            </a:pPr>
            <a:r>
              <a:rPr lang="en-US" sz="3600" b="1" dirty="0"/>
              <a:t>Future Ready Iowa </a:t>
            </a:r>
            <a:br>
              <a:rPr lang="en-US" sz="3600" b="1" dirty="0"/>
            </a:b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1548849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B0C864E2-4ABB-4A36-9BAE-AD36FA6F0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779" y="857250"/>
            <a:ext cx="66544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3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41" y="2068667"/>
            <a:ext cx="1517506" cy="1242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0497" y="3587837"/>
            <a:ext cx="563599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7D4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Align + Expand Existing Ecosystem of Support</a:t>
            </a:r>
          </a:p>
          <a:p>
            <a:r>
              <a:rPr lang="en-US" sz="1200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Addressing Barriers for obtaining education, training and employment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Transportation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Clothing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Testing Fees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Child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Supplies and 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9413D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Wi-Fi and Internet connections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9413D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414882" y="470113"/>
            <a:ext cx="6891609" cy="931968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394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en-US" sz="4000" b="1" dirty="0">
                <a:solidFill>
                  <a:srgbClr val="394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394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8039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39851" y="491494"/>
            <a:ext cx="7148876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en-US" dirty="0">
                <a:solidFill>
                  <a:srgbClr val="39413D"/>
                </a:solidFill>
              </a:rPr>
              <a:t>STRATEGY 3</a:t>
            </a:r>
            <a:endParaRPr dirty="0">
              <a:solidFill>
                <a:srgbClr val="39413D"/>
              </a:solidFill>
            </a:endParaRP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7164" y="1778447"/>
            <a:ext cx="2579915" cy="148603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0" y="3625312"/>
            <a:ext cx="9144000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>
                <a:solidFill>
                  <a:srgbClr val="01818E"/>
                </a:solidFill>
                <a:latin typeface="Open Sans"/>
                <a:ea typeface="Open Sans"/>
                <a:cs typeface="Open Sans"/>
                <a:sym typeface="Open Sans"/>
              </a:rPr>
              <a:t>EXPAND HIGH QUALITY WORK-BASED LEARNING</a:t>
            </a:r>
            <a:endParaRPr sz="1350" dirty="0"/>
          </a:p>
          <a:p>
            <a:pPr algn="ctr"/>
            <a:r>
              <a:rPr lang="en-US" sz="2400" dirty="0">
                <a:solidFill>
                  <a:srgbClr val="01818E"/>
                </a:solidFill>
                <a:latin typeface="Open Sans"/>
                <a:ea typeface="Open Sans"/>
                <a:cs typeface="Open Sans"/>
                <a:sym typeface="Open Sans"/>
              </a:rPr>
              <a:t>EXPERIENCES IN HIGH DEMAND CAREERS</a:t>
            </a:r>
            <a:endParaRPr sz="2400" dirty="0">
              <a:solidFill>
                <a:srgbClr val="01818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1603221" y="4541182"/>
            <a:ext cx="6104844" cy="182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Work-based learning for all students</a:t>
            </a:r>
            <a:endParaRPr sz="1350" dirty="0"/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Quality pre-apprenticeships</a:t>
            </a:r>
            <a:endParaRPr sz="1350" dirty="0"/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Registered apprenticeships</a:t>
            </a:r>
            <a:endParaRPr sz="1350" dirty="0"/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Internship programs</a:t>
            </a:r>
            <a:endParaRPr sz="1350" dirty="0"/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Leverage existing programs such as STEM BEST and Iowa Intermediary Networks, Work-based Learning Clearinghouse</a:t>
            </a: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 Contact:  Kristopher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Byam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Kristopher.byam@iwd.iowa.gov</a:t>
            </a:r>
            <a:endParaRPr lang="en-US"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RA Contact:  Linda Fandel – 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Linda.Fandel@iwd.iowa.gov</a:t>
            </a:r>
            <a:endParaRPr lang="en-US"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Greer </a:t>
            </a:r>
            <a:r>
              <a:rPr lang="en-US" sz="12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Sission</a:t>
            </a: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– Department of Labor – sesson.greer@dol.gov</a:t>
            </a:r>
          </a:p>
          <a:p>
            <a:pPr marL="214313" indent="-214313">
              <a:buClr>
                <a:schemeClr val="dk1"/>
              </a:buClr>
              <a:buSzPts val="1600"/>
              <a:buFont typeface="Arial"/>
              <a:buChar char="•"/>
            </a:pPr>
            <a:endParaRPr sz="1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9160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Ready Iowa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0075" indent="-428625">
              <a:buFont typeface="Arial" panose="020B0604020202020204" pitchFamily="34" charset="0"/>
              <a:buChar char="•"/>
            </a:pPr>
            <a:r>
              <a:rPr lang="en-US" sz="2700" b="1" dirty="0"/>
              <a:t>Review of FRI</a:t>
            </a:r>
          </a:p>
          <a:p>
            <a:pPr marL="600075" indent="-428625">
              <a:buFont typeface="Arial" panose="020B0604020202020204" pitchFamily="34" charset="0"/>
              <a:buChar char="•"/>
            </a:pPr>
            <a:r>
              <a:rPr lang="en-US" sz="2700" b="1" dirty="0"/>
              <a:t>Strategies</a:t>
            </a:r>
          </a:p>
          <a:p>
            <a:pPr marL="600075" indent="-428625">
              <a:buFont typeface="Arial" panose="020B0604020202020204" pitchFamily="34" charset="0"/>
              <a:buChar char="•"/>
            </a:pPr>
            <a:r>
              <a:rPr lang="en-US" sz="2700" b="1" dirty="0"/>
              <a:t>Metrics</a:t>
            </a:r>
          </a:p>
          <a:p>
            <a:pPr marL="600075" indent="-428625">
              <a:buFont typeface="Arial" panose="020B0604020202020204" pitchFamily="34" charset="0"/>
              <a:buChar char="•"/>
            </a:pPr>
            <a:r>
              <a:rPr lang="en-US" sz="2700" b="1" dirty="0"/>
              <a:t>Work to Date</a:t>
            </a:r>
          </a:p>
          <a:p>
            <a:pPr marL="600075" indent="-428625">
              <a:buFont typeface="Arial" panose="020B0604020202020204" pitchFamily="34" charset="0"/>
              <a:buChar char="•"/>
            </a:pPr>
            <a:r>
              <a:rPr lang="en-US" sz="2700" b="1" dirty="0"/>
              <a:t>Strategy to Action</a:t>
            </a:r>
          </a:p>
          <a:p>
            <a:pPr marL="600075" indent="-428625">
              <a:buFont typeface="Arial" panose="020B0604020202020204" pitchFamily="34" charset="0"/>
              <a:buChar char="•"/>
            </a:pPr>
            <a:r>
              <a:rPr lang="en-US" sz="2700" b="1" dirty="0"/>
              <a:t>I want to hear from you - </a:t>
            </a:r>
          </a:p>
        </p:txBody>
      </p:sp>
    </p:spTree>
    <p:extLst>
      <p:ext uri="{BB962C8B-B14F-4D97-AF65-F5344CB8AC3E}">
        <p14:creationId xmlns:p14="http://schemas.microsoft.com/office/powerpoint/2010/main" val="331292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>
            <a:spLocks noGrp="1"/>
          </p:cNvSpPr>
          <p:nvPr>
            <p:ph type="title" idx="4294967295"/>
          </p:nvPr>
        </p:nvSpPr>
        <p:spPr>
          <a:xfrm>
            <a:off x="1100138" y="334568"/>
            <a:ext cx="5375367" cy="893478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REGISTERED APPRENTICESHIP</a:t>
            </a:r>
            <a:br>
              <a:rPr lang="en-US" sz="27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n-US" sz="15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013D1E-2865-46F9-B04F-E52A3E57A4FD}"/>
              </a:ext>
            </a:extLst>
          </p:cNvPr>
          <p:cNvSpPr txBox="1"/>
          <p:nvPr/>
        </p:nvSpPr>
        <p:spPr>
          <a:xfrm>
            <a:off x="976849" y="1228046"/>
            <a:ext cx="7396590" cy="5670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484A4C"/>
                </a:solidFill>
              </a:rPr>
              <a:t>What is Apprenticeship?</a:t>
            </a:r>
          </a:p>
          <a:p>
            <a:r>
              <a:rPr lang="en-US" sz="1600" dirty="0"/>
              <a:t>Apprenticeship is an industry-driven, high-quality career pathway where employers can develop and prepare their future workforce, and individuals can obtain paid work experience, classroom instruction, and a portable, nationally-recognized credential. It includes:</a:t>
            </a:r>
          </a:p>
          <a:p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Paid Job</a:t>
            </a:r>
            <a:r>
              <a:rPr lang="en-US" sz="1600" dirty="0"/>
              <a:t> - Apprentices are paid employees who produce high-quality work while they learn skills that enhance their employers' needs.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On-the-Job Learning</a:t>
            </a:r>
            <a:r>
              <a:rPr lang="en-US" sz="1600" dirty="0"/>
              <a:t>- Develops skilled workers through structured learning in a work setting.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Classroom Learning</a:t>
            </a:r>
            <a:r>
              <a:rPr lang="en-US" sz="1600" dirty="0"/>
              <a:t> - Improves job-related skills through education in a classroom setting (virtual or in-person).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Mentorship </a:t>
            </a:r>
            <a:r>
              <a:rPr lang="en-US" sz="1600" dirty="0"/>
              <a:t>- Provides apprentices with the support of a skilled worker to assist and enhance critical hands-on learning.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Credentials </a:t>
            </a:r>
            <a:r>
              <a:rPr lang="en-US" sz="1600" dirty="0"/>
              <a:t>- Offers a portable, nationally-recognized credential to be issued at the completion of the program.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Hot Mix Asphalt Operator</a:t>
            </a:r>
          </a:p>
          <a:p>
            <a:pPr algn="l"/>
            <a:endParaRPr lang="en-US" sz="1050" b="1" dirty="0">
              <a:solidFill>
                <a:srgbClr val="484A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8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65" y="1366716"/>
            <a:ext cx="7715269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solidFill>
                  <a:srgbClr val="01818E"/>
                </a:solidFill>
                <a:latin typeface="Open Sans Light"/>
                <a:ea typeface="Open Sans Light"/>
                <a:cs typeface="Open Sans Light"/>
              </a:rPr>
              <a:t>	</a:t>
            </a:r>
            <a:r>
              <a:rPr lang="en-US" sz="4400" b="1" dirty="0">
                <a:solidFill>
                  <a:srgbClr val="0181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79</a:t>
            </a:r>
            <a:r>
              <a:rPr lang="en-US" sz="4400" dirty="0">
                <a:solidFill>
                  <a:srgbClr val="0181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	</a:t>
            </a:r>
            <a:r>
              <a:rPr lang="en-US" sz="2400" dirty="0">
                <a:solidFill>
                  <a:srgbClr val="0181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Iowa high schools (Not including teacher para and healthcare grants) are currently participating in Registered Apprenticeship programs with</a:t>
            </a:r>
            <a:endParaRPr lang="en-US" sz="1600" dirty="0">
              <a:solidFill>
                <a:srgbClr val="01818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sz="1600" dirty="0">
              <a:solidFill>
                <a:srgbClr val="01818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sz="4400" dirty="0">
                <a:solidFill>
                  <a:srgbClr val="0181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	More than </a:t>
            </a:r>
            <a:r>
              <a:rPr lang="en-US" sz="4400" b="1" dirty="0">
                <a:solidFill>
                  <a:srgbClr val="0181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27</a:t>
            </a:r>
            <a:r>
              <a:rPr lang="en-US" sz="4400" dirty="0">
                <a:solidFill>
                  <a:srgbClr val="0181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	</a:t>
            </a:r>
            <a:r>
              <a:rPr lang="en-US" sz="2400" dirty="0">
                <a:solidFill>
                  <a:srgbClr val="0181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different occupational programs. </a:t>
            </a:r>
          </a:p>
          <a:p>
            <a:endParaRPr lang="en-US" sz="2400" dirty="0">
              <a:solidFill>
                <a:srgbClr val="01818E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sz="2400" dirty="0">
                <a:solidFill>
                  <a:srgbClr val="01818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		</a:t>
            </a:r>
          </a:p>
          <a:p>
            <a:r>
              <a:rPr lang="en-US" sz="1600" dirty="0">
                <a:solidFill>
                  <a:srgbClr val="01818E"/>
                </a:solidFill>
              </a:rPr>
              <a:t>			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F9758B24-8910-4129-921A-C18137BB28AD}"/>
              </a:ext>
            </a:extLst>
          </p:cNvPr>
          <p:cNvSpPr txBox="1">
            <a:spLocks/>
          </p:cNvSpPr>
          <p:nvPr/>
        </p:nvSpPr>
        <p:spPr>
          <a:xfrm>
            <a:off x="-478432" y="101774"/>
            <a:ext cx="9144000" cy="1345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cap="all" dirty="0">
                <a:solidFill>
                  <a:srgbClr val="3941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REGISTERED APPRENTICESHIP</a:t>
            </a:r>
          </a:p>
          <a:p>
            <a:pPr algn="ctr"/>
            <a:r>
              <a:rPr lang="en-US" sz="3200" cap="all" dirty="0">
                <a:solidFill>
                  <a:srgbClr val="39413D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PROGRAMS IN HIGH SCHOOL</a:t>
            </a:r>
            <a:endParaRPr lang="en-US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01F87EB0-9C83-40C2-80FB-54AD61ABE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38" y="4722864"/>
            <a:ext cx="5986241" cy="18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20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82884" y="683622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en-US" dirty="0">
                <a:solidFill>
                  <a:srgbClr val="39413D"/>
                </a:solidFill>
              </a:rPr>
              <a:t>STRATEGY 4</a:t>
            </a:r>
            <a:endParaRPr dirty="0">
              <a:solidFill>
                <a:srgbClr val="39413D"/>
              </a:solidFill>
            </a:endParaRP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2566" y="2058772"/>
            <a:ext cx="2378869" cy="137022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/>
        </p:nvSpPr>
        <p:spPr>
          <a:xfrm>
            <a:off x="0" y="3809978"/>
            <a:ext cx="9144000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>
                <a:solidFill>
                  <a:srgbClr val="01818E"/>
                </a:solidFill>
                <a:latin typeface="Open Sans"/>
                <a:ea typeface="Open Sans"/>
                <a:cs typeface="Open Sans"/>
                <a:sym typeface="Open Sans"/>
              </a:rPr>
              <a:t>PREPARE STUDENTS FOR A CHANGING WORLD</a:t>
            </a:r>
            <a:endParaRPr sz="2400" dirty="0">
              <a:solidFill>
                <a:srgbClr val="01818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1363436" y="4542633"/>
            <a:ext cx="6417129" cy="59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1600" dirty="0">
                <a:solidFill>
                  <a:srgbClr val="39413D"/>
                </a:solidFill>
                <a:latin typeface="Open Sans"/>
                <a:ea typeface="Open Sans"/>
                <a:cs typeface="Open Sans"/>
                <a:sym typeface="Open Sans"/>
              </a:rPr>
              <a:t>Update Iowa’s 21</a:t>
            </a:r>
            <a:r>
              <a:rPr lang="en-US" sz="1600" baseline="30000" dirty="0">
                <a:solidFill>
                  <a:srgbClr val="39413D"/>
                </a:solidFill>
                <a:latin typeface="Open Sans"/>
                <a:ea typeface="Open Sans"/>
                <a:cs typeface="Open Sans"/>
                <a:sym typeface="Open Sans"/>
              </a:rPr>
              <a:t>st</a:t>
            </a:r>
            <a:r>
              <a:rPr lang="en-US" sz="1600" dirty="0">
                <a:solidFill>
                  <a:srgbClr val="39413D"/>
                </a:solidFill>
                <a:latin typeface="Open Sans"/>
                <a:ea typeface="Open Sans"/>
                <a:cs typeface="Open Sans"/>
                <a:sym typeface="Open Sans"/>
              </a:rPr>
              <a:t> century skills in our 2019 state academic standards and identify other early learning academic approaches.</a:t>
            </a:r>
            <a:endParaRPr sz="1600" dirty="0">
              <a:solidFill>
                <a:srgbClr val="3941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02960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360420" y="50773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en-US" dirty="0">
                <a:solidFill>
                  <a:srgbClr val="394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5</a:t>
            </a:r>
            <a:endParaRPr dirty="0">
              <a:solidFill>
                <a:srgbClr val="3941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7250" y="2044079"/>
            <a:ext cx="2509498" cy="1491057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 txBox="1"/>
          <p:nvPr/>
        </p:nvSpPr>
        <p:spPr>
          <a:xfrm>
            <a:off x="0" y="3625312"/>
            <a:ext cx="9143999" cy="8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2400" dirty="0">
                <a:solidFill>
                  <a:srgbClr val="01818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ENGAGE THE BUSINESS COMMUNITY</a:t>
            </a:r>
            <a:endParaRPr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rgbClr val="01818E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AND OTHER REGIONAL COLLABORATORS</a:t>
            </a:r>
            <a:endParaRPr sz="2400" dirty="0">
              <a:solidFill>
                <a:srgbClr val="01818E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1124373" y="4730411"/>
            <a:ext cx="6895253" cy="165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1600" dirty="0">
                <a:solidFill>
                  <a:srgbClr val="39413D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Develop a grassroots strategy that maps out existing regional and local workforce partnerships and fills identified gaps.</a:t>
            </a:r>
          </a:p>
          <a:p>
            <a:endParaRPr lang="en-US" sz="1600" dirty="0">
              <a:solidFill>
                <a:srgbClr val="39413D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endParaRPr lang="en-US" sz="1600" dirty="0">
              <a:solidFill>
                <a:srgbClr val="39413D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  <a:p>
            <a:endParaRPr sz="1600" dirty="0">
              <a:solidFill>
                <a:srgbClr val="39413D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562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/>
          <p:nvPr/>
        </p:nvSpPr>
        <p:spPr>
          <a:xfrm>
            <a:off x="371339" y="1608064"/>
            <a:ext cx="783649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44"/>
          <p:cNvSpPr/>
          <p:nvPr/>
        </p:nvSpPr>
        <p:spPr>
          <a:xfrm>
            <a:off x="371339" y="2771536"/>
            <a:ext cx="8489632" cy="304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sz="2800" b="1" dirty="0"/>
          </a:p>
        </p:txBody>
      </p:sp>
      <p:sp>
        <p:nvSpPr>
          <p:cNvPr id="334" name="Google Shape;334;p44"/>
          <p:cNvSpPr txBox="1">
            <a:spLocks noGrp="1"/>
          </p:cNvSpPr>
          <p:nvPr>
            <p:ph type="title" idx="4294967295"/>
          </p:nvPr>
        </p:nvSpPr>
        <p:spPr>
          <a:xfrm>
            <a:off x="371339" y="589842"/>
            <a:ext cx="6891609" cy="93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13D"/>
              </a:buClr>
              <a:buSzPts val="3200"/>
              <a:buFont typeface="Arial"/>
              <a:buNone/>
            </a:pPr>
            <a:r>
              <a:rPr lang="en-US" sz="3600" b="1" dirty="0"/>
              <a:t>Future Ready Iowa </a:t>
            </a:r>
            <a:br>
              <a:rPr lang="en-US" sz="3600" b="1" dirty="0"/>
            </a:br>
            <a:r>
              <a:rPr lang="en-US" sz="2400" b="1" dirty="0"/>
              <a:t>Summer Youth Internship Program</a:t>
            </a:r>
            <a:endParaRPr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2E09A-F02C-BDF5-E6CD-6C8A71C1B81D}"/>
              </a:ext>
            </a:extLst>
          </p:cNvPr>
          <p:cNvSpPr txBox="1"/>
          <p:nvPr/>
        </p:nvSpPr>
        <p:spPr>
          <a:xfrm>
            <a:off x="817285" y="2350534"/>
            <a:ext cx="65749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Boone CSD – Boone Award: $21,356 Number of Participants Served: 10 </a:t>
            </a:r>
          </a:p>
          <a:p>
            <a:endParaRPr lang="en-US" dirty="0"/>
          </a:p>
          <a:p>
            <a:r>
              <a:rPr lang="en-US" dirty="0"/>
              <a:t>The project will place </a:t>
            </a:r>
            <a:r>
              <a:rPr lang="en-US" b="1" dirty="0"/>
              <a:t>10 students who have completed 11th or 12th </a:t>
            </a:r>
            <a:r>
              <a:rPr lang="en-US" dirty="0"/>
              <a:t>grade into internships with local partners in welding, electrical, HVAC, construction, and agriculture . </a:t>
            </a:r>
          </a:p>
          <a:p>
            <a:endParaRPr lang="en-US" dirty="0"/>
          </a:p>
          <a:p>
            <a:r>
              <a:rPr lang="en-US" dirty="0"/>
              <a:t>The project's </a:t>
            </a:r>
            <a:r>
              <a:rPr lang="en-US" b="1" dirty="0"/>
              <a:t>goals are for 70% of students placed to be those with disabilities or identified with barriers such as low socio-economic status.</a:t>
            </a:r>
            <a:r>
              <a:rPr lang="en-US" dirty="0"/>
              <a:t> Preference will be given to students who meet this demographic and who have graduated from high school and intend to enter the workforce. </a:t>
            </a:r>
          </a:p>
          <a:p>
            <a:endParaRPr lang="en-US" dirty="0"/>
          </a:p>
          <a:p>
            <a:r>
              <a:rPr lang="en-US" dirty="0"/>
              <a:t>Intended outcomes are </a:t>
            </a:r>
            <a:r>
              <a:rPr lang="en-US" b="1" dirty="0"/>
              <a:t>for 100% of interns to complete the 6-week, minimum of 20 hours/week program that includes a 4-hour employability skills course that connects their internship to additional training credential programs through DMACC WTA and apprenticeships</a:t>
            </a:r>
            <a:r>
              <a:rPr lang="en-US" dirty="0"/>
              <a:t>. An additional goal is for </a:t>
            </a:r>
            <a:r>
              <a:rPr lang="en-US" b="1" dirty="0"/>
              <a:t>60% of participants who are high school graduates to obtain full-time employment after the internship</a:t>
            </a:r>
          </a:p>
          <a:p>
            <a:endParaRPr lang="en-US" b="1" dirty="0"/>
          </a:p>
          <a:p>
            <a:r>
              <a:rPr lang="en-US" b="1">
                <a:hlinkClick r:id="rId3"/>
              </a:rPr>
              <a:t>https://www.youtube.com/watch?v=_oBjieW2J5M</a:t>
            </a:r>
            <a:endParaRPr lang="en-US" b="1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1342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/>
          <p:nvPr/>
        </p:nvSpPr>
        <p:spPr>
          <a:xfrm>
            <a:off x="371339" y="1608064"/>
            <a:ext cx="783649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44"/>
          <p:cNvSpPr/>
          <p:nvPr/>
        </p:nvSpPr>
        <p:spPr>
          <a:xfrm>
            <a:off x="371339" y="2771536"/>
            <a:ext cx="8489632" cy="304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sz="2800" b="1" dirty="0"/>
          </a:p>
        </p:txBody>
      </p:sp>
      <p:sp>
        <p:nvSpPr>
          <p:cNvPr id="334" name="Google Shape;334;p44"/>
          <p:cNvSpPr txBox="1">
            <a:spLocks noGrp="1"/>
          </p:cNvSpPr>
          <p:nvPr>
            <p:ph type="title" idx="4294967295"/>
          </p:nvPr>
        </p:nvSpPr>
        <p:spPr>
          <a:xfrm>
            <a:off x="371339" y="589842"/>
            <a:ext cx="6891609" cy="93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413D"/>
              </a:buClr>
              <a:buSzPts val="3200"/>
              <a:buFont typeface="Arial"/>
              <a:buNone/>
            </a:pPr>
            <a:r>
              <a:rPr lang="en-US" sz="3600" b="1" dirty="0"/>
              <a:t>Future Ready Iowa </a:t>
            </a:r>
            <a:br>
              <a:rPr lang="en-US" sz="3600" b="1" dirty="0"/>
            </a:br>
            <a:r>
              <a:rPr lang="en-US" sz="2400" b="1" dirty="0"/>
              <a:t>Summer Youth Internship Program</a:t>
            </a:r>
            <a:endParaRPr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2E09A-F02C-BDF5-E6CD-6C8A71C1B81D}"/>
              </a:ext>
            </a:extLst>
          </p:cNvPr>
          <p:cNvSpPr txBox="1"/>
          <p:nvPr/>
        </p:nvSpPr>
        <p:spPr>
          <a:xfrm>
            <a:off x="687977" y="1828562"/>
            <a:ext cx="6574971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St. Anthony Regional Hospital and Nursing Home - Carroll Award: $22,550 Number of Participants Served</a:t>
            </a:r>
            <a:r>
              <a:rPr lang="en-US" b="1" dirty="0"/>
              <a:t>: 6 Interns will participate in weekly workshops, staff mentorship, and a hybrid curriculum involving online, observation, and hands-on training. Each participant will have a weekly one-on-one debriefing with the project coordinator to identify barriers to success and troubleshoot issues. The curriculum will be centered around healthcare employability skills, healthcare career readiness, and career-specific experience and training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Van Buren County Hospital – Keosauqua Award: $32,876 Number of Participants Served: 8 Van Buren County Hospital has designed an internship program that </a:t>
            </a:r>
            <a:r>
              <a:rPr lang="en-US" b="1" dirty="0"/>
              <a:t>will expose high school youth to a variety of healthcare career fields. Participants will spend time in several areas including the emergency Department (EMT &amp; Paramedic), Laboratory (Medical Lab Technician), Radiology (Radiology Tech). </a:t>
            </a:r>
            <a:r>
              <a:rPr lang="en-US" dirty="0"/>
              <a:t>During the last two weeks of the internship the students will pick two areas of highest interest and spend the remaining time in these areas to obtain a more in-depth experience. In addition</a:t>
            </a:r>
            <a:r>
              <a:rPr lang="en-US" b="1" dirty="0"/>
              <a:t>, they will participate in simulated healthcare procedures, work to increase their employability skills, and take an Emergency Medical Responder Course. </a:t>
            </a:r>
            <a:r>
              <a:rPr lang="en-US" dirty="0"/>
              <a:t>Those successfully completing the course will earn the EMR credential. This credential ladders to the EMT credential.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18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-  Postsecondary Readiness Report - 2022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828799"/>
            <a:ext cx="7886700" cy="3985591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58.6% of the Class of 2021 Iowa public high school’s graduates enrolled in post-secondary education in the fall immediately following high school graduation.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This is compared to those with intent upon graduation in 2021 (72.1)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We have huge potential to impact estimated 10,000 graduating students per year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64102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Vision to 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412081"/>
            <a:ext cx="7886700" cy="4402310"/>
          </a:xfrm>
        </p:spPr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Opportunities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LDS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Internships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Pre Apprenticeships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Registered Apprenticeships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Project Based Learning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Business Partnerships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Any </a:t>
            </a:r>
            <a:r>
              <a:rPr lang="en-US" sz="1800" b="1"/>
              <a:t>time any where </a:t>
            </a:r>
            <a:r>
              <a:rPr lang="en-US" sz="1800" b="1" dirty="0"/>
              <a:t>learning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What is in the way?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What challenges and/or barriers exist for you?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What solutions do  you have?</a:t>
            </a:r>
          </a:p>
          <a:p>
            <a:pPr marL="228600" indent="0"/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19489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7873"/>
            <a:ext cx="7886700" cy="1325563"/>
          </a:xfrm>
        </p:spPr>
        <p:txBody>
          <a:bodyPr/>
          <a:lstStyle/>
          <a:p>
            <a:r>
              <a:rPr lang="en-US" sz="440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/>
              <a:t>Kathy Leggett</a:t>
            </a:r>
          </a:p>
          <a:p>
            <a:pPr algn="ctr"/>
            <a:r>
              <a:rPr lang="en-US" sz="3600"/>
              <a:t>Future Ready Iowa</a:t>
            </a:r>
          </a:p>
          <a:p>
            <a:pPr algn="ctr"/>
            <a:r>
              <a:rPr lang="en-US" sz="3600"/>
              <a:t>Iowa Workforce Development</a:t>
            </a:r>
          </a:p>
          <a:p>
            <a:pPr algn="ctr"/>
            <a:r>
              <a:rPr lang="en-US" sz="3600" b="1">
                <a:hlinkClick r:id="rId2"/>
              </a:rPr>
              <a:t>Kathy.Leggett@iwd.iowa.gov</a:t>
            </a:r>
            <a:endParaRPr lang="en-US" sz="3600" b="1"/>
          </a:p>
          <a:p>
            <a:pPr algn="ctr"/>
            <a:r>
              <a:rPr lang="en-US" sz="3600" b="1"/>
              <a:t>515-204-1378</a:t>
            </a:r>
          </a:p>
        </p:txBody>
      </p:sp>
    </p:spTree>
    <p:extLst>
      <p:ext uri="{BB962C8B-B14F-4D97-AF65-F5344CB8AC3E}">
        <p14:creationId xmlns:p14="http://schemas.microsoft.com/office/powerpoint/2010/main" val="39051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5"/>
          <p:cNvSpPr txBox="1"/>
          <p:nvPr/>
        </p:nvSpPr>
        <p:spPr>
          <a:xfrm>
            <a:off x="457200" y="4191000"/>
            <a:ext cx="3733800" cy="173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b="1">
                <a:solidFill>
                  <a:srgbClr val="39403B"/>
                </a:solidFill>
              </a:rPr>
              <a:t>Alliance Task: </a:t>
            </a:r>
            <a:r>
              <a:rPr lang="en-US">
                <a:solidFill>
                  <a:srgbClr val="39403B"/>
                </a:solidFill>
              </a:rPr>
              <a:t>In 2017</a:t>
            </a:r>
            <a:r>
              <a:rPr lang="en-US" b="1">
                <a:solidFill>
                  <a:srgbClr val="39403B"/>
                </a:solidFill>
              </a:rPr>
              <a:t>,  </a:t>
            </a:r>
            <a:r>
              <a:rPr lang="en-US">
                <a:solidFill>
                  <a:srgbClr val="4E7D4B"/>
                </a:solidFill>
              </a:rPr>
              <a:t>create a strategic plan to reach ambitious goal of 70% of Iowa’s workforce having education or training beyond high school by 2025</a:t>
            </a:r>
            <a:endParaRPr>
              <a:solidFill>
                <a:srgbClr val="4E7D4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6955"/>
            <a:ext cx="5897880" cy="2209800"/>
          </a:xfrm>
        </p:spPr>
        <p:txBody>
          <a:bodyPr>
            <a:normAutofit/>
          </a:bodyPr>
          <a:lstStyle/>
          <a:p>
            <a:r>
              <a:rPr lang="en-US" sz="6000" dirty="0"/>
              <a:t>70%</a:t>
            </a:r>
            <a:r>
              <a:rPr lang="en-US" sz="3200" dirty="0"/>
              <a:t> </a:t>
            </a:r>
            <a:r>
              <a:rPr lang="en-US" sz="2800" b="0" dirty="0"/>
              <a:t>of Iowa’s workforce with </a:t>
            </a:r>
            <a:r>
              <a:rPr lang="en-US" sz="2800" dirty="0"/>
              <a:t> education or training beyond high school by 2025.</a:t>
            </a:r>
          </a:p>
        </p:txBody>
      </p:sp>
      <p:pic>
        <p:nvPicPr>
          <p:cNvPr id="7" name="Google Shape;49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2242886"/>
            <a:ext cx="4310743" cy="46151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95600" y="22413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Future Ready Iowa</a:t>
            </a:r>
          </a:p>
        </p:txBody>
      </p:sp>
    </p:spTree>
    <p:extLst>
      <p:ext uri="{BB962C8B-B14F-4D97-AF65-F5344CB8AC3E}">
        <p14:creationId xmlns:p14="http://schemas.microsoft.com/office/powerpoint/2010/main" val="340352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5"/>
          <p:cNvSpPr txBox="1"/>
          <p:nvPr/>
        </p:nvSpPr>
        <p:spPr>
          <a:xfrm>
            <a:off x="262569" y="3553731"/>
            <a:ext cx="3733800" cy="308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2400">
                <a:solidFill>
                  <a:srgbClr val="4E7D4B"/>
                </a:solidFill>
              </a:rPr>
              <a:t>Better Align Education and the Workforce</a:t>
            </a:r>
          </a:p>
          <a:p>
            <a:endParaRPr lang="en-US" sz="2400">
              <a:solidFill>
                <a:srgbClr val="4E7D4B"/>
              </a:solidFill>
            </a:endParaRPr>
          </a:p>
          <a:p>
            <a:r>
              <a:rPr lang="en-US" sz="2400">
                <a:solidFill>
                  <a:srgbClr val="4E7D4B"/>
                </a:solidFill>
              </a:rPr>
              <a:t>Accelerate Opportunities to meet Workforce Needs</a:t>
            </a:r>
          </a:p>
          <a:p>
            <a:endParaRPr lang="en-US" sz="2400">
              <a:solidFill>
                <a:srgbClr val="4E7D4B"/>
              </a:solidFill>
            </a:endParaRPr>
          </a:p>
          <a:p>
            <a:r>
              <a:rPr lang="en-US" sz="2400">
                <a:solidFill>
                  <a:srgbClr val="4E7D4B"/>
                </a:solidFill>
              </a:rPr>
              <a:t>Address Barriers</a:t>
            </a:r>
          </a:p>
          <a:p>
            <a:endParaRPr lang="en-US" sz="2400">
              <a:solidFill>
                <a:srgbClr val="4E7D4B"/>
              </a:solidFill>
            </a:endParaRPr>
          </a:p>
          <a:p>
            <a:endParaRPr sz="2400">
              <a:solidFill>
                <a:srgbClr val="4E7D4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69" y="1519453"/>
            <a:ext cx="5897880" cy="980501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Initiative Across Multiple Entities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pic>
        <p:nvPicPr>
          <p:cNvPr id="7" name="Google Shape;490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2242886"/>
            <a:ext cx="4310743" cy="46151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95600" y="22413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Future Ready Iowa</a:t>
            </a:r>
          </a:p>
        </p:txBody>
      </p:sp>
    </p:spTree>
    <p:extLst>
      <p:ext uri="{BB962C8B-B14F-4D97-AF65-F5344CB8AC3E}">
        <p14:creationId xmlns:p14="http://schemas.microsoft.com/office/powerpoint/2010/main" val="372438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Future Ready Iowa?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0075" indent="-428625">
              <a:buFont typeface="Arial" panose="020B0604020202020204" pitchFamily="34" charset="0"/>
              <a:buChar char="•"/>
            </a:pPr>
            <a:r>
              <a:rPr lang="en-US" sz="2700" dirty="0"/>
              <a:t>It is projected that </a:t>
            </a:r>
            <a:r>
              <a:rPr lang="en-US" sz="2700" b="1" dirty="0"/>
              <a:t>68%</a:t>
            </a:r>
            <a:r>
              <a:rPr lang="en-US" sz="2700" dirty="0"/>
              <a:t> of the jobs in Iowa will require training beyond high school by </a:t>
            </a:r>
            <a:r>
              <a:rPr lang="en-US" sz="2700" b="1" dirty="0"/>
              <a:t>2025.</a:t>
            </a:r>
          </a:p>
          <a:p>
            <a:pPr marL="600075" indent="-428625">
              <a:buFont typeface="Arial" panose="020B0604020202020204" pitchFamily="34" charset="0"/>
              <a:buChar char="•"/>
            </a:pPr>
            <a:r>
              <a:rPr lang="en-US" sz="2700" b="1" dirty="0"/>
              <a:t>Close the skills gap in Iowa.</a:t>
            </a:r>
          </a:p>
          <a:p>
            <a:pPr marL="600075" indent="-428625">
              <a:buFont typeface="Arial" panose="020B0604020202020204" pitchFamily="34" charset="0"/>
              <a:buChar char="•"/>
            </a:pPr>
            <a:r>
              <a:rPr lang="en-US" sz="2700" b="1" dirty="0"/>
              <a:t>To better align education and the workforce to meet employer needs.</a:t>
            </a:r>
          </a:p>
        </p:txBody>
      </p:sp>
    </p:spTree>
    <p:extLst>
      <p:ext uri="{BB962C8B-B14F-4D97-AF65-F5344CB8AC3E}">
        <p14:creationId xmlns:p14="http://schemas.microsoft.com/office/powerpoint/2010/main" val="163468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2593738" y="1832370"/>
            <a:ext cx="54833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03B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9403B"/>
                </a:solidFill>
                <a:latin typeface="Arial"/>
                <a:ea typeface="Arial"/>
                <a:cs typeface="Arial"/>
                <a:sym typeface="Arial"/>
              </a:rPr>
              <a:t>Iowa’s Jobs by Skill Level, 2019</a:t>
            </a: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3750366" y="6177533"/>
            <a:ext cx="5168302" cy="489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US" sz="9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Sources:  2018 Occupational Employment Statistics, </a:t>
            </a:r>
            <a:r>
              <a:rPr lang="en-US" sz="950"/>
              <a:t>Labor Market Information Division</a:t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2062293" y="787608"/>
            <a:ext cx="333619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3D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9413D"/>
                </a:solidFill>
                <a:latin typeface="Arial"/>
                <a:ea typeface="Arial"/>
                <a:cs typeface="Arial"/>
                <a:sym typeface="Arial"/>
              </a:rPr>
              <a:t>PROJECTED</a:t>
            </a:r>
            <a:endParaRPr sz="2400" b="0" i="1" u="none" strike="noStrike" cap="none">
              <a:solidFill>
                <a:srgbClr val="3941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3D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39413D"/>
                </a:solidFill>
                <a:latin typeface="Arial"/>
                <a:ea typeface="Arial"/>
                <a:cs typeface="Arial"/>
                <a:sym typeface="Arial"/>
              </a:rPr>
              <a:t>SKILLS GAP</a:t>
            </a:r>
            <a:endParaRPr/>
          </a:p>
        </p:txBody>
      </p:sp>
      <p:grpSp>
        <p:nvGrpSpPr>
          <p:cNvPr id="153" name="Google Shape;153;p22"/>
          <p:cNvGrpSpPr/>
          <p:nvPr/>
        </p:nvGrpSpPr>
        <p:grpSpPr>
          <a:xfrm>
            <a:off x="0" y="5177259"/>
            <a:ext cx="4176304" cy="1400384"/>
            <a:chOff x="3660132" y="5362788"/>
            <a:chExt cx="4176304" cy="1400384"/>
          </a:xfrm>
        </p:grpSpPr>
        <p:sp>
          <p:nvSpPr>
            <p:cNvPr id="154" name="Google Shape;154;p22"/>
            <p:cNvSpPr txBox="1"/>
            <p:nvPr/>
          </p:nvSpPr>
          <p:spPr>
            <a:xfrm>
              <a:off x="3660132" y="5362788"/>
              <a:ext cx="251574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8D"/>
                </a:buClr>
                <a:buSzPts val="7200"/>
                <a:buFont typeface="Arial"/>
                <a:buNone/>
              </a:pPr>
              <a:r>
                <a:rPr lang="en-US" sz="7200" b="1" i="0" u="none" strike="noStrike" cap="none">
                  <a:solidFill>
                    <a:srgbClr val="00808D"/>
                  </a:solidFill>
                  <a:latin typeface="Arial"/>
                  <a:ea typeface="Arial"/>
                  <a:cs typeface="Arial"/>
                  <a:sym typeface="Arial"/>
                </a:rPr>
                <a:t>52%</a:t>
              </a:r>
              <a:endParaRPr/>
            </a:p>
          </p:txBody>
        </p:sp>
        <p:sp>
          <p:nvSpPr>
            <p:cNvPr id="155" name="Google Shape;155;p22"/>
            <p:cNvSpPr txBox="1"/>
            <p:nvPr/>
          </p:nvSpPr>
          <p:spPr>
            <a:xfrm>
              <a:off x="3937685" y="6363062"/>
              <a:ext cx="3898751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413D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9413D"/>
                  </a:solidFill>
                  <a:latin typeface="Arial"/>
                  <a:ea typeface="Arial"/>
                  <a:cs typeface="Arial"/>
                  <a:sym typeface="Arial"/>
                </a:rPr>
                <a:t>ARE MIDDLE-SKILL</a:t>
              </a:r>
              <a:r>
                <a:rPr lang="en-US" sz="2000" b="0" i="0" u="none" strike="noStrike" cap="none">
                  <a:solidFill>
                    <a:srgbClr val="39413D"/>
                  </a:solidFill>
                  <a:latin typeface="Arial"/>
                  <a:ea typeface="Arial"/>
                  <a:cs typeface="Arial"/>
                  <a:sym typeface="Arial"/>
                </a:rPr>
                <a:t> JOBS</a:t>
              </a:r>
              <a:endParaRPr sz="1800" b="0" i="0" u="none" strike="noStrike" cap="none">
                <a:solidFill>
                  <a:srgbClr val="3941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F700675-8953-4663-9269-EB9B00A75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612886"/>
              </p:ext>
            </p:extLst>
          </p:nvPr>
        </p:nvGraphicFramePr>
        <p:xfrm>
          <a:off x="2701154" y="2374345"/>
          <a:ext cx="5769032" cy="346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851" y="868467"/>
            <a:ext cx="6711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300" normalizeH="0" baseline="0" noProof="0">
                <a:ln>
                  <a:noFill/>
                </a:ln>
                <a:solidFill>
                  <a:srgbClr val="39413D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Iowa is experiencing 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>
                <a:ln>
                  <a:noFill/>
                </a:ln>
                <a:solidFill>
                  <a:srgbClr val="39413D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Middle-Skill Job Gap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1059" y="2049563"/>
            <a:ext cx="5582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9403B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Iowa’s Jobs and Workers by Skill Level, 2019-20</a:t>
            </a:r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4E7D4B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78CB9E7-85A1-4D41-9993-E5EC69A19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246817"/>
              </p:ext>
            </p:extLst>
          </p:nvPr>
        </p:nvGraphicFramePr>
        <p:xfrm>
          <a:off x="1409739" y="1884130"/>
          <a:ext cx="7405126" cy="373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2">
            <a:extLst>
              <a:ext uri="{FF2B5EF4-FFF2-40B4-BE49-F238E27FC236}">
                <a16:creationId xmlns:a16="http://schemas.microsoft.com/office/drawing/2014/main" id="{100862A3-33C5-4766-BCC2-7A4CC1E9FCC8}"/>
              </a:ext>
            </a:extLst>
          </p:cNvPr>
          <p:cNvSpPr txBox="1"/>
          <p:nvPr/>
        </p:nvSpPr>
        <p:spPr>
          <a:xfrm>
            <a:off x="1409739" y="5819087"/>
            <a:ext cx="7094220" cy="47649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Sources: 2019 Occupational Employment Statistics, Labor Market Information Division, Iowa Workforce Development. 2020 Current Population Survey, U.S. Census Bureau.</a:t>
            </a:r>
          </a:p>
        </p:txBody>
      </p:sp>
    </p:spTree>
    <p:extLst>
      <p:ext uri="{BB962C8B-B14F-4D97-AF65-F5344CB8AC3E}">
        <p14:creationId xmlns:p14="http://schemas.microsoft.com/office/powerpoint/2010/main" val="240022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321" y="4302423"/>
            <a:ext cx="370277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39413D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Employer Perception of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39413D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Applicants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39413D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39413D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>
                <a:ln>
                  <a:noFill/>
                </a:ln>
                <a:solidFill>
                  <a:srgbClr val="39413D"/>
                </a:solidFill>
                <a:effectLst/>
                <a:uLnTx/>
                <a:uFillTx/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2019 WORKFORCE NEEDS SURVEY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8663" y="366487"/>
            <a:ext cx="5860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808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Percent of Employers who Perceive they have difficulty filling positions due to: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4894" y="1179877"/>
            <a:ext cx="1722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39413D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4894" y="2104013"/>
            <a:ext cx="2632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39413D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48%</a:t>
            </a:r>
          </a:p>
        </p:txBody>
      </p:sp>
      <p:sp>
        <p:nvSpPr>
          <p:cNvPr id="3" name="Rectangle 2"/>
          <p:cNvSpPr/>
          <p:nvPr/>
        </p:nvSpPr>
        <p:spPr>
          <a:xfrm>
            <a:off x="3150740" y="1272210"/>
            <a:ext cx="3218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940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Applicants lack the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B946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QUALIFICATIONS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940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needed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42836" y="2196346"/>
            <a:ext cx="1826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B946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940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lack of Applicants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64128" y="3028149"/>
            <a:ext cx="1722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39413D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28%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03554" y="3972177"/>
            <a:ext cx="2540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39413D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21.7%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90840" y="3149704"/>
            <a:ext cx="3112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940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Lack of applicants due to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940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wages offered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63094" y="4052015"/>
            <a:ext cx="2640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940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Lack of applicants due to benefit package provided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7932" y="4850547"/>
            <a:ext cx="2526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39413D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30.7%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63094" y="4942881"/>
            <a:ext cx="2640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940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Lack of applicants due to type of work required</a:t>
            </a:r>
          </a:p>
        </p:txBody>
      </p:sp>
    </p:spTree>
    <p:extLst>
      <p:ext uri="{BB962C8B-B14F-4D97-AF65-F5344CB8AC3E}">
        <p14:creationId xmlns:p14="http://schemas.microsoft.com/office/powerpoint/2010/main" val="92619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3991" y="1491593"/>
            <a:ext cx="3298498" cy="1621477"/>
          </a:xfrm>
        </p:spPr>
        <p:txBody>
          <a:bodyPr/>
          <a:lstStyle/>
          <a:p>
            <a:pPr marL="228600" indent="0"/>
            <a:r>
              <a:rPr lang="en-US" sz="4400" dirty="0"/>
              <a:t>70%</a:t>
            </a:r>
            <a:r>
              <a:rPr lang="en-US" sz="2000" dirty="0"/>
              <a:t> </a:t>
            </a:r>
            <a:r>
              <a:rPr lang="en-US" sz="1800" b="0" dirty="0"/>
              <a:t>of Iowa’s workforce with </a:t>
            </a:r>
            <a:r>
              <a:rPr lang="en-US" sz="1800" dirty="0"/>
              <a:t> education or training beyond high school by 2025.</a:t>
            </a:r>
          </a:p>
          <a:p>
            <a:pPr marL="228600" indent="0"/>
            <a:endParaRPr lang="en-US" sz="1800" dirty="0"/>
          </a:p>
          <a:p>
            <a:pPr marL="228600" indent="0"/>
            <a:endParaRPr lang="en-US" sz="1800" dirty="0"/>
          </a:p>
          <a:p>
            <a:pPr marL="228600" indent="0"/>
            <a:endParaRPr lang="en-US" sz="1800" b="1" dirty="0"/>
          </a:p>
          <a:p>
            <a:pPr marL="228600" indent="0"/>
            <a:endParaRPr lang="en-US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CB265-C085-3450-A39D-1E8E5A98A859}"/>
              </a:ext>
            </a:extLst>
          </p:cNvPr>
          <p:cNvSpPr txBox="1"/>
          <p:nvPr/>
        </p:nvSpPr>
        <p:spPr>
          <a:xfrm>
            <a:off x="1633591" y="4897765"/>
            <a:ext cx="58768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71.4%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Percentage of Iowans who received a certificate and adults who have received some postsecondary education/training that, according to them, added value to their career path (2021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Laborshed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study)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23A9C-BF00-EF15-7739-64307DD84985}"/>
              </a:ext>
            </a:extLst>
          </p:cNvPr>
          <p:cNvSpPr txBox="1"/>
          <p:nvPr/>
        </p:nvSpPr>
        <p:spPr>
          <a:xfrm>
            <a:off x="1599954" y="3482361"/>
            <a:ext cx="56153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62.1%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Percentage of Iowans who have completed certificates of education or training beyond high school (2021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Laborshed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study)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0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1600</Words>
  <Application>Microsoft Office PowerPoint</Application>
  <PresentationFormat>On-screen Show (4:3)</PresentationFormat>
  <Paragraphs>234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Open Sans</vt:lpstr>
      <vt:lpstr>Calibri</vt:lpstr>
      <vt:lpstr>Times New Roman</vt:lpstr>
      <vt:lpstr>Open Sans SemiBold</vt:lpstr>
      <vt:lpstr>Open Sans Light</vt:lpstr>
      <vt:lpstr>Office Theme</vt:lpstr>
      <vt:lpstr>PowerPoint Presentation</vt:lpstr>
      <vt:lpstr>Future Ready Iowa</vt:lpstr>
      <vt:lpstr>70% of Iowa’s workforce with  education or training beyond high school by 2025.</vt:lpstr>
      <vt:lpstr>   Initiative Across Multiple Entities   </vt:lpstr>
      <vt:lpstr>Why Future Ready Iowa?</vt:lpstr>
      <vt:lpstr>PowerPoint Presentation</vt:lpstr>
      <vt:lpstr>PowerPoint Presentation</vt:lpstr>
      <vt:lpstr>PowerPoint Presentation</vt:lpstr>
      <vt:lpstr>Metrics</vt:lpstr>
      <vt:lpstr>   Five Strategies   </vt:lpstr>
      <vt:lpstr>Last Dollar Scholarship Funding Strategy</vt:lpstr>
      <vt:lpstr>Last-Dollar Scholarship Funding strategy</vt:lpstr>
      <vt:lpstr>Last Dollar Scholarship- Top Occupations</vt:lpstr>
      <vt:lpstr>Summer Youth Internships</vt:lpstr>
      <vt:lpstr>Future Ready Iowa  Summer Youth Internship Program</vt:lpstr>
      <vt:lpstr>Future Ready Iowa  </vt:lpstr>
      <vt:lpstr>PowerPoint Presentation</vt:lpstr>
      <vt:lpstr>Strategy 2</vt:lpstr>
      <vt:lpstr>STRATEGY 3</vt:lpstr>
      <vt:lpstr>REGISTERED APPRENTICESHIP </vt:lpstr>
      <vt:lpstr>PowerPoint Presentation</vt:lpstr>
      <vt:lpstr>STRATEGY 4</vt:lpstr>
      <vt:lpstr>STRATEGY 5</vt:lpstr>
      <vt:lpstr>Future Ready Iowa  Summer Youth Internship Program</vt:lpstr>
      <vt:lpstr>Future Ready Iowa  Summer Youth Internship Program</vt:lpstr>
      <vt:lpstr>Opportunity -  Postsecondary Readiness Report - 2022</vt:lpstr>
      <vt:lpstr>Strategic Vision to Action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Leggett, Kathy</dc:creator>
  <cp:lastModifiedBy>Leggett, Kathy [IWD]</cp:lastModifiedBy>
  <cp:revision>4</cp:revision>
  <cp:lastPrinted>2020-07-23T19:35:31Z</cp:lastPrinted>
  <dcterms:modified xsi:type="dcterms:W3CDTF">2022-09-19T18:42:14Z</dcterms:modified>
</cp:coreProperties>
</file>