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1" r:id="rId1"/>
  </p:sldMasterIdLst>
  <p:notesMasterIdLst>
    <p:notesMasterId r:id="rId16"/>
  </p:notesMasterIdLst>
  <p:sldIdLst>
    <p:sldId id="270" r:id="rId2"/>
    <p:sldId id="271" r:id="rId3"/>
    <p:sldId id="260" r:id="rId4"/>
    <p:sldId id="272" r:id="rId5"/>
    <p:sldId id="273" r:id="rId6"/>
    <p:sldId id="274" r:id="rId7"/>
    <p:sldId id="269" r:id="rId8"/>
    <p:sldId id="263" r:id="rId9"/>
    <p:sldId id="264" r:id="rId10"/>
    <p:sldId id="265" r:id="rId11"/>
    <p:sldId id="266" r:id="rId12"/>
    <p:sldId id="267" r:id="rId13"/>
    <p:sldId id="268" r:id="rId14"/>
    <p:sldId id="258"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entury Gothic" panose="020B0502020202020204" pitchFamily="34" charset="0"/>
      <p:regular r:id="rId21"/>
      <p:bold r:id="rId22"/>
      <p:italic r:id="rId23"/>
      <p:boldItalic r:id="rId24"/>
    </p:embeddedFont>
    <p:embeddedFont>
      <p:font typeface="Roboto"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6BF4C1-2434-475E-BFE9-7EF4813A1167}"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BFAE6895-5163-48C3-B499-85F73F61DF73}">
      <dgm:prSet phldrT="[Text]"/>
      <dgm:spPr/>
      <dgm:t>
        <a:bodyPr/>
        <a:lstStyle/>
        <a:p>
          <a:r>
            <a:rPr lang="en-US" dirty="0"/>
            <a:t>Community College</a:t>
          </a:r>
        </a:p>
      </dgm:t>
    </dgm:pt>
    <dgm:pt modelId="{9006627B-8688-402C-8A71-11B9A064333F}" type="parTrans" cxnId="{201F0096-E8CC-416A-AD4C-DEC276DD4F7E}">
      <dgm:prSet/>
      <dgm:spPr/>
      <dgm:t>
        <a:bodyPr/>
        <a:lstStyle/>
        <a:p>
          <a:endParaRPr lang="en-US"/>
        </a:p>
      </dgm:t>
    </dgm:pt>
    <dgm:pt modelId="{71BA6455-D5DA-4BB9-8890-5C44F6A5B03C}" type="sibTrans" cxnId="{201F0096-E8CC-416A-AD4C-DEC276DD4F7E}">
      <dgm:prSet/>
      <dgm:spPr/>
      <dgm:t>
        <a:bodyPr/>
        <a:lstStyle/>
        <a:p>
          <a:endParaRPr lang="en-US" dirty="0"/>
        </a:p>
      </dgm:t>
    </dgm:pt>
    <dgm:pt modelId="{DDB48519-4701-4D8D-BD95-135521F73D80}">
      <dgm:prSet phldrT="[Text]"/>
      <dgm:spPr/>
      <dgm:t>
        <a:bodyPr/>
        <a:lstStyle/>
        <a:p>
          <a:r>
            <a:rPr lang="en-US" dirty="0"/>
            <a:t>School Districts</a:t>
          </a:r>
        </a:p>
      </dgm:t>
    </dgm:pt>
    <dgm:pt modelId="{76C5B7EC-3F06-454D-8A00-25F54E3D4A09}" type="parTrans" cxnId="{45FE08C4-B067-4999-BEA3-CBC02BB3D672}">
      <dgm:prSet/>
      <dgm:spPr/>
      <dgm:t>
        <a:bodyPr/>
        <a:lstStyle/>
        <a:p>
          <a:endParaRPr lang="en-US"/>
        </a:p>
      </dgm:t>
    </dgm:pt>
    <dgm:pt modelId="{349E7035-489A-4F06-AD95-C4AB339C0D17}" type="sibTrans" cxnId="{45FE08C4-B067-4999-BEA3-CBC02BB3D672}">
      <dgm:prSet/>
      <dgm:spPr/>
      <dgm:t>
        <a:bodyPr/>
        <a:lstStyle/>
        <a:p>
          <a:endParaRPr lang="en-US" dirty="0"/>
        </a:p>
      </dgm:t>
    </dgm:pt>
    <dgm:pt modelId="{164908B8-C051-4C5A-9A1C-8F85C4C80F3C}">
      <dgm:prSet phldrT="[Text]"/>
      <dgm:spPr/>
      <dgm:t>
        <a:bodyPr/>
        <a:lstStyle/>
        <a:p>
          <a:r>
            <a:rPr lang="en-US" dirty="0"/>
            <a:t>AEA’s</a:t>
          </a:r>
        </a:p>
      </dgm:t>
    </dgm:pt>
    <dgm:pt modelId="{961EE076-D885-49BD-8E57-DB6F047C0B20}" type="parTrans" cxnId="{606AAD8D-1FD2-4A1A-98F9-5BCE1B8CC9EE}">
      <dgm:prSet/>
      <dgm:spPr/>
      <dgm:t>
        <a:bodyPr/>
        <a:lstStyle/>
        <a:p>
          <a:endParaRPr lang="en-US"/>
        </a:p>
      </dgm:t>
    </dgm:pt>
    <dgm:pt modelId="{B0EA771E-DE75-4A6F-BD97-F60618AEBB25}" type="sibTrans" cxnId="{606AAD8D-1FD2-4A1A-98F9-5BCE1B8CC9EE}">
      <dgm:prSet/>
      <dgm:spPr/>
      <dgm:t>
        <a:bodyPr/>
        <a:lstStyle/>
        <a:p>
          <a:endParaRPr lang="en-US" dirty="0"/>
        </a:p>
      </dgm:t>
    </dgm:pt>
    <dgm:pt modelId="{4E4FF925-C552-4EE8-8830-F07C44530A10}">
      <dgm:prSet phldrT="[Text]"/>
      <dgm:spPr/>
      <dgm:t>
        <a:bodyPr/>
        <a:lstStyle/>
        <a:p>
          <a:r>
            <a:rPr lang="en-US" dirty="0"/>
            <a:t>Business &amp; Industry</a:t>
          </a:r>
        </a:p>
      </dgm:t>
    </dgm:pt>
    <dgm:pt modelId="{9CD8CC95-F9FB-48FB-90F8-49347552F8E7}" type="parTrans" cxnId="{C3B1057E-8A43-4814-9CA0-E0152ED0FF09}">
      <dgm:prSet/>
      <dgm:spPr/>
      <dgm:t>
        <a:bodyPr/>
        <a:lstStyle/>
        <a:p>
          <a:endParaRPr lang="en-US"/>
        </a:p>
      </dgm:t>
    </dgm:pt>
    <dgm:pt modelId="{EB89393F-A5F7-45A0-A4A3-F5046990C4D3}" type="sibTrans" cxnId="{C3B1057E-8A43-4814-9CA0-E0152ED0FF09}">
      <dgm:prSet/>
      <dgm:spPr/>
      <dgm:t>
        <a:bodyPr/>
        <a:lstStyle/>
        <a:p>
          <a:endParaRPr lang="en-US" dirty="0"/>
        </a:p>
      </dgm:t>
    </dgm:pt>
    <dgm:pt modelId="{B0A91984-3EB7-47CE-A76A-4BE71A4DDF23}">
      <dgm:prSet phldrT="[Text]"/>
      <dgm:spPr/>
      <dgm:t>
        <a:bodyPr/>
        <a:lstStyle/>
        <a:p>
          <a:r>
            <a:rPr lang="en-US" dirty="0"/>
            <a:t>Economic &amp; Workforce Development</a:t>
          </a:r>
        </a:p>
      </dgm:t>
    </dgm:pt>
    <dgm:pt modelId="{8F009A78-722E-4E52-B8D6-D488AF84BE8D}" type="parTrans" cxnId="{DF66C348-6200-46A7-A27D-1D91304022A2}">
      <dgm:prSet/>
      <dgm:spPr/>
      <dgm:t>
        <a:bodyPr/>
        <a:lstStyle/>
        <a:p>
          <a:endParaRPr lang="en-US"/>
        </a:p>
      </dgm:t>
    </dgm:pt>
    <dgm:pt modelId="{0E44765B-9EE4-4C50-987A-2BF913628370}" type="sibTrans" cxnId="{DF66C348-6200-46A7-A27D-1D91304022A2}">
      <dgm:prSet/>
      <dgm:spPr/>
      <dgm:t>
        <a:bodyPr/>
        <a:lstStyle/>
        <a:p>
          <a:endParaRPr lang="en-US" dirty="0"/>
        </a:p>
      </dgm:t>
    </dgm:pt>
    <dgm:pt modelId="{A935618A-FE9A-48EF-8631-52F1F6082394}">
      <dgm:prSet phldrT="[Text]"/>
      <dgm:spPr/>
      <dgm:t>
        <a:bodyPr/>
        <a:lstStyle/>
        <a:p>
          <a:r>
            <a:rPr lang="en-US" dirty="0"/>
            <a:t>Intermediaries</a:t>
          </a:r>
        </a:p>
      </dgm:t>
    </dgm:pt>
    <dgm:pt modelId="{0B45ED58-D0D3-49FD-A4EA-3D8C4AD3E3A6}" type="parTrans" cxnId="{D896CE5E-F9B0-4351-B955-C257B47B9169}">
      <dgm:prSet/>
      <dgm:spPr/>
      <dgm:t>
        <a:bodyPr/>
        <a:lstStyle/>
        <a:p>
          <a:endParaRPr lang="en-US"/>
        </a:p>
      </dgm:t>
    </dgm:pt>
    <dgm:pt modelId="{E2EE16F4-FE09-483E-BF24-80A8C8ED10B9}" type="sibTrans" cxnId="{D896CE5E-F9B0-4351-B955-C257B47B9169}">
      <dgm:prSet/>
      <dgm:spPr/>
      <dgm:t>
        <a:bodyPr/>
        <a:lstStyle/>
        <a:p>
          <a:endParaRPr lang="en-US" dirty="0"/>
        </a:p>
      </dgm:t>
    </dgm:pt>
    <dgm:pt modelId="{F7D331DA-3E9A-491D-83EE-BA958FB04620}">
      <dgm:prSet phldrT="[Text]"/>
      <dgm:spPr/>
      <dgm:t>
        <a:bodyPr/>
        <a:lstStyle/>
        <a:p>
          <a:r>
            <a:rPr lang="en-US" dirty="0"/>
            <a:t>Educators</a:t>
          </a:r>
        </a:p>
      </dgm:t>
    </dgm:pt>
    <dgm:pt modelId="{C30DC8B2-1254-491F-8FD1-FB34C1244643}" type="parTrans" cxnId="{EFDF4524-3B52-47A0-972E-C53221163300}">
      <dgm:prSet/>
      <dgm:spPr/>
      <dgm:t>
        <a:bodyPr/>
        <a:lstStyle/>
        <a:p>
          <a:endParaRPr lang="en-US"/>
        </a:p>
      </dgm:t>
    </dgm:pt>
    <dgm:pt modelId="{57556CD1-4CAF-45AB-9683-9623DB0CD94E}" type="sibTrans" cxnId="{EFDF4524-3B52-47A0-972E-C53221163300}">
      <dgm:prSet/>
      <dgm:spPr/>
      <dgm:t>
        <a:bodyPr/>
        <a:lstStyle/>
        <a:p>
          <a:endParaRPr lang="en-US" dirty="0"/>
        </a:p>
      </dgm:t>
    </dgm:pt>
    <dgm:pt modelId="{D6D31472-785E-4717-8D8E-73418E171310}" type="pres">
      <dgm:prSet presAssocID="{146BF4C1-2434-475E-BFE9-7EF4813A1167}" presName="Name0" presStyleCnt="0">
        <dgm:presLayoutVars>
          <dgm:dir/>
          <dgm:resizeHandles val="exact"/>
        </dgm:presLayoutVars>
      </dgm:prSet>
      <dgm:spPr/>
    </dgm:pt>
    <dgm:pt modelId="{B6C84D11-1383-440D-BDAD-85BD8CA0E922}" type="pres">
      <dgm:prSet presAssocID="{BFAE6895-5163-48C3-B499-85F73F61DF73}" presName="node" presStyleLbl="node1" presStyleIdx="0" presStyleCnt="7">
        <dgm:presLayoutVars>
          <dgm:bulletEnabled val="1"/>
        </dgm:presLayoutVars>
      </dgm:prSet>
      <dgm:spPr/>
    </dgm:pt>
    <dgm:pt modelId="{8DDF1B4E-1ECE-4CFF-976F-004A9FFC86F7}" type="pres">
      <dgm:prSet presAssocID="{71BA6455-D5DA-4BB9-8890-5C44F6A5B03C}" presName="sibTrans" presStyleLbl="sibTrans2D1" presStyleIdx="0" presStyleCnt="7"/>
      <dgm:spPr/>
    </dgm:pt>
    <dgm:pt modelId="{2F785C9C-8B8E-4F8D-A92C-E025B92EC84F}" type="pres">
      <dgm:prSet presAssocID="{71BA6455-D5DA-4BB9-8890-5C44F6A5B03C}" presName="connectorText" presStyleLbl="sibTrans2D1" presStyleIdx="0" presStyleCnt="7"/>
      <dgm:spPr/>
    </dgm:pt>
    <dgm:pt modelId="{47980D6C-E915-48D5-B9F2-E4D632C57E87}" type="pres">
      <dgm:prSet presAssocID="{DDB48519-4701-4D8D-BD95-135521F73D80}" presName="node" presStyleLbl="node1" presStyleIdx="1" presStyleCnt="7">
        <dgm:presLayoutVars>
          <dgm:bulletEnabled val="1"/>
        </dgm:presLayoutVars>
      </dgm:prSet>
      <dgm:spPr/>
    </dgm:pt>
    <dgm:pt modelId="{6FD95948-E4FD-4177-A303-A26F52DE706E}" type="pres">
      <dgm:prSet presAssocID="{349E7035-489A-4F06-AD95-C4AB339C0D17}" presName="sibTrans" presStyleLbl="sibTrans2D1" presStyleIdx="1" presStyleCnt="7"/>
      <dgm:spPr/>
    </dgm:pt>
    <dgm:pt modelId="{FC9412C6-9B76-4E1C-81DA-F05413B9724F}" type="pres">
      <dgm:prSet presAssocID="{349E7035-489A-4F06-AD95-C4AB339C0D17}" presName="connectorText" presStyleLbl="sibTrans2D1" presStyleIdx="1" presStyleCnt="7"/>
      <dgm:spPr/>
    </dgm:pt>
    <dgm:pt modelId="{1D5E85F0-49DD-4051-91AD-C94932C799D5}" type="pres">
      <dgm:prSet presAssocID="{164908B8-C051-4C5A-9A1C-8F85C4C80F3C}" presName="node" presStyleLbl="node1" presStyleIdx="2" presStyleCnt="7">
        <dgm:presLayoutVars>
          <dgm:bulletEnabled val="1"/>
        </dgm:presLayoutVars>
      </dgm:prSet>
      <dgm:spPr/>
    </dgm:pt>
    <dgm:pt modelId="{A7068266-75D7-44F7-8534-AAC79E559A2D}" type="pres">
      <dgm:prSet presAssocID="{B0EA771E-DE75-4A6F-BD97-F60618AEBB25}" presName="sibTrans" presStyleLbl="sibTrans2D1" presStyleIdx="2" presStyleCnt="7"/>
      <dgm:spPr/>
    </dgm:pt>
    <dgm:pt modelId="{02BD34A0-5F55-4902-871E-D35FEF72A450}" type="pres">
      <dgm:prSet presAssocID="{B0EA771E-DE75-4A6F-BD97-F60618AEBB25}" presName="connectorText" presStyleLbl="sibTrans2D1" presStyleIdx="2" presStyleCnt="7"/>
      <dgm:spPr/>
    </dgm:pt>
    <dgm:pt modelId="{3CCEE62F-3C7A-4DDB-90AC-824CBED8F264}" type="pres">
      <dgm:prSet presAssocID="{B0A91984-3EB7-47CE-A76A-4BE71A4DDF23}" presName="node" presStyleLbl="node1" presStyleIdx="3" presStyleCnt="7">
        <dgm:presLayoutVars>
          <dgm:bulletEnabled val="1"/>
        </dgm:presLayoutVars>
      </dgm:prSet>
      <dgm:spPr/>
    </dgm:pt>
    <dgm:pt modelId="{4350B548-3EF5-4BB2-A05C-F121EE80DFAF}" type="pres">
      <dgm:prSet presAssocID="{0E44765B-9EE4-4C50-987A-2BF913628370}" presName="sibTrans" presStyleLbl="sibTrans2D1" presStyleIdx="3" presStyleCnt="7"/>
      <dgm:spPr/>
    </dgm:pt>
    <dgm:pt modelId="{ECBD0870-88BD-46B3-AAC0-8065829E52FD}" type="pres">
      <dgm:prSet presAssocID="{0E44765B-9EE4-4C50-987A-2BF913628370}" presName="connectorText" presStyleLbl="sibTrans2D1" presStyleIdx="3" presStyleCnt="7"/>
      <dgm:spPr/>
    </dgm:pt>
    <dgm:pt modelId="{851BE0F7-BB4C-4577-8212-5EE5821A6B3E}" type="pres">
      <dgm:prSet presAssocID="{A935618A-FE9A-48EF-8631-52F1F6082394}" presName="node" presStyleLbl="node1" presStyleIdx="4" presStyleCnt="7">
        <dgm:presLayoutVars>
          <dgm:bulletEnabled val="1"/>
        </dgm:presLayoutVars>
      </dgm:prSet>
      <dgm:spPr/>
    </dgm:pt>
    <dgm:pt modelId="{68CE20F7-27BD-4E6D-A285-B9485DA0341F}" type="pres">
      <dgm:prSet presAssocID="{E2EE16F4-FE09-483E-BF24-80A8C8ED10B9}" presName="sibTrans" presStyleLbl="sibTrans2D1" presStyleIdx="4" presStyleCnt="7"/>
      <dgm:spPr/>
    </dgm:pt>
    <dgm:pt modelId="{DB4CAD88-8C4E-4DDE-AE95-320AD02A70F1}" type="pres">
      <dgm:prSet presAssocID="{E2EE16F4-FE09-483E-BF24-80A8C8ED10B9}" presName="connectorText" presStyleLbl="sibTrans2D1" presStyleIdx="4" presStyleCnt="7"/>
      <dgm:spPr/>
    </dgm:pt>
    <dgm:pt modelId="{7B201A17-7EB1-41A5-BAD5-24EB44783472}" type="pres">
      <dgm:prSet presAssocID="{4E4FF925-C552-4EE8-8830-F07C44530A10}" presName="node" presStyleLbl="node1" presStyleIdx="5" presStyleCnt="7">
        <dgm:presLayoutVars>
          <dgm:bulletEnabled val="1"/>
        </dgm:presLayoutVars>
      </dgm:prSet>
      <dgm:spPr/>
    </dgm:pt>
    <dgm:pt modelId="{DDBA116A-FBA4-4808-A9B8-C61EB3F6078B}" type="pres">
      <dgm:prSet presAssocID="{EB89393F-A5F7-45A0-A4A3-F5046990C4D3}" presName="sibTrans" presStyleLbl="sibTrans2D1" presStyleIdx="5" presStyleCnt="7"/>
      <dgm:spPr/>
    </dgm:pt>
    <dgm:pt modelId="{AED36A4B-A2A7-478C-BF39-210C7136C203}" type="pres">
      <dgm:prSet presAssocID="{EB89393F-A5F7-45A0-A4A3-F5046990C4D3}" presName="connectorText" presStyleLbl="sibTrans2D1" presStyleIdx="5" presStyleCnt="7"/>
      <dgm:spPr/>
    </dgm:pt>
    <dgm:pt modelId="{115C3116-4337-4307-95C4-E5662F3DE844}" type="pres">
      <dgm:prSet presAssocID="{F7D331DA-3E9A-491D-83EE-BA958FB04620}" presName="node" presStyleLbl="node1" presStyleIdx="6" presStyleCnt="7">
        <dgm:presLayoutVars>
          <dgm:bulletEnabled val="1"/>
        </dgm:presLayoutVars>
      </dgm:prSet>
      <dgm:spPr/>
    </dgm:pt>
    <dgm:pt modelId="{0F2A37FD-EE09-417D-8634-F206DD1AC43E}" type="pres">
      <dgm:prSet presAssocID="{57556CD1-4CAF-45AB-9683-9623DB0CD94E}" presName="sibTrans" presStyleLbl="sibTrans2D1" presStyleIdx="6" presStyleCnt="7"/>
      <dgm:spPr/>
    </dgm:pt>
    <dgm:pt modelId="{1793AA8E-29B2-4F8F-963E-778C3A12626E}" type="pres">
      <dgm:prSet presAssocID="{57556CD1-4CAF-45AB-9683-9623DB0CD94E}" presName="connectorText" presStyleLbl="sibTrans2D1" presStyleIdx="6" presStyleCnt="7"/>
      <dgm:spPr/>
    </dgm:pt>
  </dgm:ptLst>
  <dgm:cxnLst>
    <dgm:cxn modelId="{3E5A9D00-A5D3-4308-ABC5-A965A9FD4D59}" type="presOf" srcId="{164908B8-C051-4C5A-9A1C-8F85C4C80F3C}" destId="{1D5E85F0-49DD-4051-91AD-C94932C799D5}" srcOrd="0" destOrd="0" presId="urn:microsoft.com/office/officeart/2005/8/layout/cycle7"/>
    <dgm:cxn modelId="{949D6201-AF53-46E7-B334-B7BF971C3577}" type="presOf" srcId="{349E7035-489A-4F06-AD95-C4AB339C0D17}" destId="{6FD95948-E4FD-4177-A303-A26F52DE706E}" srcOrd="0" destOrd="0" presId="urn:microsoft.com/office/officeart/2005/8/layout/cycle7"/>
    <dgm:cxn modelId="{07E23F10-25C9-4F6B-AD49-50B5556FC2F3}" type="presOf" srcId="{A935618A-FE9A-48EF-8631-52F1F6082394}" destId="{851BE0F7-BB4C-4577-8212-5EE5821A6B3E}" srcOrd="0" destOrd="0" presId="urn:microsoft.com/office/officeart/2005/8/layout/cycle7"/>
    <dgm:cxn modelId="{A3908D13-C91A-42C7-A3B2-657E2AEF9BCE}" type="presOf" srcId="{71BA6455-D5DA-4BB9-8890-5C44F6A5B03C}" destId="{8DDF1B4E-1ECE-4CFF-976F-004A9FFC86F7}" srcOrd="0" destOrd="0" presId="urn:microsoft.com/office/officeart/2005/8/layout/cycle7"/>
    <dgm:cxn modelId="{26F90019-1F1E-4AAD-B655-43D402422800}" type="presOf" srcId="{349E7035-489A-4F06-AD95-C4AB339C0D17}" destId="{FC9412C6-9B76-4E1C-81DA-F05413B9724F}" srcOrd="1" destOrd="0" presId="urn:microsoft.com/office/officeart/2005/8/layout/cycle7"/>
    <dgm:cxn modelId="{EFDF4524-3B52-47A0-972E-C53221163300}" srcId="{146BF4C1-2434-475E-BFE9-7EF4813A1167}" destId="{F7D331DA-3E9A-491D-83EE-BA958FB04620}" srcOrd="6" destOrd="0" parTransId="{C30DC8B2-1254-491F-8FD1-FB34C1244643}" sibTransId="{57556CD1-4CAF-45AB-9683-9623DB0CD94E}"/>
    <dgm:cxn modelId="{8BB4B02E-0F82-4708-A00C-CA11F3CAE3FF}" type="presOf" srcId="{57556CD1-4CAF-45AB-9683-9623DB0CD94E}" destId="{1793AA8E-29B2-4F8F-963E-778C3A12626E}" srcOrd="1" destOrd="0" presId="urn:microsoft.com/office/officeart/2005/8/layout/cycle7"/>
    <dgm:cxn modelId="{04D69633-D605-4978-BEE6-3CCE76F9B1C8}" type="presOf" srcId="{DDB48519-4701-4D8D-BD95-135521F73D80}" destId="{47980D6C-E915-48D5-B9F2-E4D632C57E87}" srcOrd="0" destOrd="0" presId="urn:microsoft.com/office/officeart/2005/8/layout/cycle7"/>
    <dgm:cxn modelId="{D896CE5E-F9B0-4351-B955-C257B47B9169}" srcId="{146BF4C1-2434-475E-BFE9-7EF4813A1167}" destId="{A935618A-FE9A-48EF-8631-52F1F6082394}" srcOrd="4" destOrd="0" parTransId="{0B45ED58-D0D3-49FD-A4EA-3D8C4AD3E3A6}" sibTransId="{E2EE16F4-FE09-483E-BF24-80A8C8ED10B9}"/>
    <dgm:cxn modelId="{60640461-7071-4E46-90E1-5C4C4409E0B2}" type="presOf" srcId="{B0EA771E-DE75-4A6F-BD97-F60618AEBB25}" destId="{A7068266-75D7-44F7-8534-AAC79E559A2D}" srcOrd="0" destOrd="0" presId="urn:microsoft.com/office/officeart/2005/8/layout/cycle7"/>
    <dgm:cxn modelId="{DF66C348-6200-46A7-A27D-1D91304022A2}" srcId="{146BF4C1-2434-475E-BFE9-7EF4813A1167}" destId="{B0A91984-3EB7-47CE-A76A-4BE71A4DDF23}" srcOrd="3" destOrd="0" parTransId="{8F009A78-722E-4E52-B8D6-D488AF84BE8D}" sibTransId="{0E44765B-9EE4-4C50-987A-2BF913628370}"/>
    <dgm:cxn modelId="{0AC7124B-2210-4F9D-8DD5-3FEA2E842414}" type="presOf" srcId="{EB89393F-A5F7-45A0-A4A3-F5046990C4D3}" destId="{DDBA116A-FBA4-4808-A9B8-C61EB3F6078B}" srcOrd="0" destOrd="0" presId="urn:microsoft.com/office/officeart/2005/8/layout/cycle7"/>
    <dgm:cxn modelId="{B601BC6C-7DFE-4503-9002-192FC766FF56}" type="presOf" srcId="{0E44765B-9EE4-4C50-987A-2BF913628370}" destId="{4350B548-3EF5-4BB2-A05C-F121EE80DFAF}" srcOrd="0" destOrd="0" presId="urn:microsoft.com/office/officeart/2005/8/layout/cycle7"/>
    <dgm:cxn modelId="{14FD267A-A371-412A-8746-1A77378D22A6}" type="presOf" srcId="{57556CD1-4CAF-45AB-9683-9623DB0CD94E}" destId="{0F2A37FD-EE09-417D-8634-F206DD1AC43E}" srcOrd="0" destOrd="0" presId="urn:microsoft.com/office/officeart/2005/8/layout/cycle7"/>
    <dgm:cxn modelId="{C3B1057E-8A43-4814-9CA0-E0152ED0FF09}" srcId="{146BF4C1-2434-475E-BFE9-7EF4813A1167}" destId="{4E4FF925-C552-4EE8-8830-F07C44530A10}" srcOrd="5" destOrd="0" parTransId="{9CD8CC95-F9FB-48FB-90F8-49347552F8E7}" sibTransId="{EB89393F-A5F7-45A0-A4A3-F5046990C4D3}"/>
    <dgm:cxn modelId="{B674B78A-7337-42E3-86A2-13FE3456BC3B}" type="presOf" srcId="{B0A91984-3EB7-47CE-A76A-4BE71A4DDF23}" destId="{3CCEE62F-3C7A-4DDB-90AC-824CBED8F264}" srcOrd="0" destOrd="0" presId="urn:microsoft.com/office/officeart/2005/8/layout/cycle7"/>
    <dgm:cxn modelId="{606AAD8D-1FD2-4A1A-98F9-5BCE1B8CC9EE}" srcId="{146BF4C1-2434-475E-BFE9-7EF4813A1167}" destId="{164908B8-C051-4C5A-9A1C-8F85C4C80F3C}" srcOrd="2" destOrd="0" parTransId="{961EE076-D885-49BD-8E57-DB6F047C0B20}" sibTransId="{B0EA771E-DE75-4A6F-BD97-F60618AEBB25}"/>
    <dgm:cxn modelId="{201F0096-E8CC-416A-AD4C-DEC276DD4F7E}" srcId="{146BF4C1-2434-475E-BFE9-7EF4813A1167}" destId="{BFAE6895-5163-48C3-B499-85F73F61DF73}" srcOrd="0" destOrd="0" parTransId="{9006627B-8688-402C-8A71-11B9A064333F}" sibTransId="{71BA6455-D5DA-4BB9-8890-5C44F6A5B03C}"/>
    <dgm:cxn modelId="{12A9BA9E-F94D-4BD5-97BB-A25EE1779972}" type="presOf" srcId="{EB89393F-A5F7-45A0-A4A3-F5046990C4D3}" destId="{AED36A4B-A2A7-478C-BF39-210C7136C203}" srcOrd="1" destOrd="0" presId="urn:microsoft.com/office/officeart/2005/8/layout/cycle7"/>
    <dgm:cxn modelId="{60D38CA7-4BB0-45F5-BE1C-487E17D61569}" type="presOf" srcId="{E2EE16F4-FE09-483E-BF24-80A8C8ED10B9}" destId="{68CE20F7-27BD-4E6D-A285-B9485DA0341F}" srcOrd="0" destOrd="0" presId="urn:microsoft.com/office/officeart/2005/8/layout/cycle7"/>
    <dgm:cxn modelId="{C2B3E7A9-A0A2-409B-9CAB-7CE02C3997CF}" type="presOf" srcId="{BFAE6895-5163-48C3-B499-85F73F61DF73}" destId="{B6C84D11-1383-440D-BDAD-85BD8CA0E922}" srcOrd="0" destOrd="0" presId="urn:microsoft.com/office/officeart/2005/8/layout/cycle7"/>
    <dgm:cxn modelId="{C09698B2-E6D0-40E7-8C16-CFA2C2B9175C}" type="presOf" srcId="{146BF4C1-2434-475E-BFE9-7EF4813A1167}" destId="{D6D31472-785E-4717-8D8E-73418E171310}" srcOrd="0" destOrd="0" presId="urn:microsoft.com/office/officeart/2005/8/layout/cycle7"/>
    <dgm:cxn modelId="{892959C0-8FFB-42A8-9B23-F1AF8B68C454}" type="presOf" srcId="{4E4FF925-C552-4EE8-8830-F07C44530A10}" destId="{7B201A17-7EB1-41A5-BAD5-24EB44783472}" srcOrd="0" destOrd="0" presId="urn:microsoft.com/office/officeart/2005/8/layout/cycle7"/>
    <dgm:cxn modelId="{669601C1-F738-4DAE-8CF1-1CF78B5DC785}" type="presOf" srcId="{E2EE16F4-FE09-483E-BF24-80A8C8ED10B9}" destId="{DB4CAD88-8C4E-4DDE-AE95-320AD02A70F1}" srcOrd="1" destOrd="0" presId="urn:microsoft.com/office/officeart/2005/8/layout/cycle7"/>
    <dgm:cxn modelId="{45FE08C4-B067-4999-BEA3-CBC02BB3D672}" srcId="{146BF4C1-2434-475E-BFE9-7EF4813A1167}" destId="{DDB48519-4701-4D8D-BD95-135521F73D80}" srcOrd="1" destOrd="0" parTransId="{76C5B7EC-3F06-454D-8A00-25F54E3D4A09}" sibTransId="{349E7035-489A-4F06-AD95-C4AB339C0D17}"/>
    <dgm:cxn modelId="{63FF3DD0-F553-42FA-9EC0-72FFA7BF1074}" type="presOf" srcId="{0E44765B-9EE4-4C50-987A-2BF913628370}" destId="{ECBD0870-88BD-46B3-AAC0-8065829E52FD}" srcOrd="1" destOrd="0" presId="urn:microsoft.com/office/officeart/2005/8/layout/cycle7"/>
    <dgm:cxn modelId="{51E222DF-4CBA-4D66-83EB-28C1ABFEE87E}" type="presOf" srcId="{71BA6455-D5DA-4BB9-8890-5C44F6A5B03C}" destId="{2F785C9C-8B8E-4F8D-A92C-E025B92EC84F}" srcOrd="1" destOrd="0" presId="urn:microsoft.com/office/officeart/2005/8/layout/cycle7"/>
    <dgm:cxn modelId="{F45BDFF5-653D-480D-8C34-B7F47C509E98}" type="presOf" srcId="{F7D331DA-3E9A-491D-83EE-BA958FB04620}" destId="{115C3116-4337-4307-95C4-E5662F3DE844}" srcOrd="0" destOrd="0" presId="urn:microsoft.com/office/officeart/2005/8/layout/cycle7"/>
    <dgm:cxn modelId="{578A59F9-828F-4E6A-81BA-733C44C726D8}" type="presOf" srcId="{B0EA771E-DE75-4A6F-BD97-F60618AEBB25}" destId="{02BD34A0-5F55-4902-871E-D35FEF72A450}" srcOrd="1" destOrd="0" presId="urn:microsoft.com/office/officeart/2005/8/layout/cycle7"/>
    <dgm:cxn modelId="{04438B20-42A5-4855-890E-83C0856768EA}" type="presParOf" srcId="{D6D31472-785E-4717-8D8E-73418E171310}" destId="{B6C84D11-1383-440D-BDAD-85BD8CA0E922}" srcOrd="0" destOrd="0" presId="urn:microsoft.com/office/officeart/2005/8/layout/cycle7"/>
    <dgm:cxn modelId="{F683FE08-FB4E-4AA3-9719-EAD066D7C455}" type="presParOf" srcId="{D6D31472-785E-4717-8D8E-73418E171310}" destId="{8DDF1B4E-1ECE-4CFF-976F-004A9FFC86F7}" srcOrd="1" destOrd="0" presId="urn:microsoft.com/office/officeart/2005/8/layout/cycle7"/>
    <dgm:cxn modelId="{18E96714-44D4-46B0-9BDF-4DBE3CDB4C35}" type="presParOf" srcId="{8DDF1B4E-1ECE-4CFF-976F-004A9FFC86F7}" destId="{2F785C9C-8B8E-4F8D-A92C-E025B92EC84F}" srcOrd="0" destOrd="0" presId="urn:microsoft.com/office/officeart/2005/8/layout/cycle7"/>
    <dgm:cxn modelId="{BA37D64E-6644-4875-919E-24C4B6B624C7}" type="presParOf" srcId="{D6D31472-785E-4717-8D8E-73418E171310}" destId="{47980D6C-E915-48D5-B9F2-E4D632C57E87}" srcOrd="2" destOrd="0" presId="urn:microsoft.com/office/officeart/2005/8/layout/cycle7"/>
    <dgm:cxn modelId="{8779BE3A-F21C-44A3-AEF8-370E7D3F9B97}" type="presParOf" srcId="{D6D31472-785E-4717-8D8E-73418E171310}" destId="{6FD95948-E4FD-4177-A303-A26F52DE706E}" srcOrd="3" destOrd="0" presId="urn:microsoft.com/office/officeart/2005/8/layout/cycle7"/>
    <dgm:cxn modelId="{26AD623A-0569-44A8-BE21-96EBF67B20E2}" type="presParOf" srcId="{6FD95948-E4FD-4177-A303-A26F52DE706E}" destId="{FC9412C6-9B76-4E1C-81DA-F05413B9724F}" srcOrd="0" destOrd="0" presId="urn:microsoft.com/office/officeart/2005/8/layout/cycle7"/>
    <dgm:cxn modelId="{59334847-5696-418A-8014-7390B25AEAAF}" type="presParOf" srcId="{D6D31472-785E-4717-8D8E-73418E171310}" destId="{1D5E85F0-49DD-4051-91AD-C94932C799D5}" srcOrd="4" destOrd="0" presId="urn:microsoft.com/office/officeart/2005/8/layout/cycle7"/>
    <dgm:cxn modelId="{119F209C-2A3D-4D3B-923A-6FB011D5FA44}" type="presParOf" srcId="{D6D31472-785E-4717-8D8E-73418E171310}" destId="{A7068266-75D7-44F7-8534-AAC79E559A2D}" srcOrd="5" destOrd="0" presId="urn:microsoft.com/office/officeart/2005/8/layout/cycle7"/>
    <dgm:cxn modelId="{034A3018-D3B5-4B86-895C-658BFA738937}" type="presParOf" srcId="{A7068266-75D7-44F7-8534-AAC79E559A2D}" destId="{02BD34A0-5F55-4902-871E-D35FEF72A450}" srcOrd="0" destOrd="0" presId="urn:microsoft.com/office/officeart/2005/8/layout/cycle7"/>
    <dgm:cxn modelId="{AD33C7B0-F23B-4146-9BFF-7F3CAED3ADDE}" type="presParOf" srcId="{D6D31472-785E-4717-8D8E-73418E171310}" destId="{3CCEE62F-3C7A-4DDB-90AC-824CBED8F264}" srcOrd="6" destOrd="0" presId="urn:microsoft.com/office/officeart/2005/8/layout/cycle7"/>
    <dgm:cxn modelId="{12293FFE-CE37-4735-A7B6-31FDCBB94572}" type="presParOf" srcId="{D6D31472-785E-4717-8D8E-73418E171310}" destId="{4350B548-3EF5-4BB2-A05C-F121EE80DFAF}" srcOrd="7" destOrd="0" presId="urn:microsoft.com/office/officeart/2005/8/layout/cycle7"/>
    <dgm:cxn modelId="{40713968-6D3A-4596-862F-56D224BE3BF6}" type="presParOf" srcId="{4350B548-3EF5-4BB2-A05C-F121EE80DFAF}" destId="{ECBD0870-88BD-46B3-AAC0-8065829E52FD}" srcOrd="0" destOrd="0" presId="urn:microsoft.com/office/officeart/2005/8/layout/cycle7"/>
    <dgm:cxn modelId="{CBA89E84-FC06-4279-9F9A-4705C8088225}" type="presParOf" srcId="{D6D31472-785E-4717-8D8E-73418E171310}" destId="{851BE0F7-BB4C-4577-8212-5EE5821A6B3E}" srcOrd="8" destOrd="0" presId="urn:microsoft.com/office/officeart/2005/8/layout/cycle7"/>
    <dgm:cxn modelId="{BED157AF-8AB9-43D6-B883-122116F10582}" type="presParOf" srcId="{D6D31472-785E-4717-8D8E-73418E171310}" destId="{68CE20F7-27BD-4E6D-A285-B9485DA0341F}" srcOrd="9" destOrd="0" presId="urn:microsoft.com/office/officeart/2005/8/layout/cycle7"/>
    <dgm:cxn modelId="{1D2C7B4C-4C50-488B-A7F2-0254D0A5694C}" type="presParOf" srcId="{68CE20F7-27BD-4E6D-A285-B9485DA0341F}" destId="{DB4CAD88-8C4E-4DDE-AE95-320AD02A70F1}" srcOrd="0" destOrd="0" presId="urn:microsoft.com/office/officeart/2005/8/layout/cycle7"/>
    <dgm:cxn modelId="{485FF62E-6055-4DF0-A8AA-A3CB57E1853D}" type="presParOf" srcId="{D6D31472-785E-4717-8D8E-73418E171310}" destId="{7B201A17-7EB1-41A5-BAD5-24EB44783472}" srcOrd="10" destOrd="0" presId="urn:microsoft.com/office/officeart/2005/8/layout/cycle7"/>
    <dgm:cxn modelId="{2D094127-0990-4190-86B6-11152788272C}" type="presParOf" srcId="{D6D31472-785E-4717-8D8E-73418E171310}" destId="{DDBA116A-FBA4-4808-A9B8-C61EB3F6078B}" srcOrd="11" destOrd="0" presId="urn:microsoft.com/office/officeart/2005/8/layout/cycle7"/>
    <dgm:cxn modelId="{3427B9D1-2611-448B-BBEA-6C137AA58D49}" type="presParOf" srcId="{DDBA116A-FBA4-4808-A9B8-C61EB3F6078B}" destId="{AED36A4B-A2A7-478C-BF39-210C7136C203}" srcOrd="0" destOrd="0" presId="urn:microsoft.com/office/officeart/2005/8/layout/cycle7"/>
    <dgm:cxn modelId="{25AF796C-C718-4619-9D25-1FE85B5A3C39}" type="presParOf" srcId="{D6D31472-785E-4717-8D8E-73418E171310}" destId="{115C3116-4337-4307-95C4-E5662F3DE844}" srcOrd="12" destOrd="0" presId="urn:microsoft.com/office/officeart/2005/8/layout/cycle7"/>
    <dgm:cxn modelId="{E4465ADB-7051-4C9F-897D-9239524294D3}" type="presParOf" srcId="{D6D31472-785E-4717-8D8E-73418E171310}" destId="{0F2A37FD-EE09-417D-8634-F206DD1AC43E}" srcOrd="13" destOrd="0" presId="urn:microsoft.com/office/officeart/2005/8/layout/cycle7"/>
    <dgm:cxn modelId="{8EE41180-C29B-4A98-9BCE-CFE0B4CBFFF7}" type="presParOf" srcId="{0F2A37FD-EE09-417D-8634-F206DD1AC43E}" destId="{1793AA8E-29B2-4F8F-963E-778C3A12626E}"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84D11-1383-440D-BDAD-85BD8CA0E922}">
      <dsp:nvSpPr>
        <dsp:cNvPr id="0" name=""/>
        <dsp:cNvSpPr/>
      </dsp:nvSpPr>
      <dsp:spPr>
        <a:xfrm>
          <a:off x="2000542" y="1946"/>
          <a:ext cx="598534" cy="29926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Community College</a:t>
          </a:r>
        </a:p>
      </dsp:txBody>
      <dsp:txXfrm>
        <a:off x="2009307" y="10711"/>
        <a:ext cx="581004" cy="281737"/>
      </dsp:txXfrm>
    </dsp:sp>
    <dsp:sp modelId="{8DDF1B4E-1ECE-4CFF-976F-004A9FFC86F7}">
      <dsp:nvSpPr>
        <dsp:cNvPr id="0" name=""/>
        <dsp:cNvSpPr/>
      </dsp:nvSpPr>
      <dsp:spPr>
        <a:xfrm rot="1542857">
          <a:off x="2618790" y="328043"/>
          <a:ext cx="312399" cy="104743"/>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dirty="0"/>
        </a:p>
      </dsp:txBody>
      <dsp:txXfrm>
        <a:off x="2650213" y="348992"/>
        <a:ext cx="249553" cy="62845"/>
      </dsp:txXfrm>
    </dsp:sp>
    <dsp:sp modelId="{47980D6C-E915-48D5-B9F2-E4D632C57E87}">
      <dsp:nvSpPr>
        <dsp:cNvPr id="0" name=""/>
        <dsp:cNvSpPr/>
      </dsp:nvSpPr>
      <dsp:spPr>
        <a:xfrm>
          <a:off x="2950903" y="459616"/>
          <a:ext cx="598534" cy="2992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School Districts</a:t>
          </a:r>
        </a:p>
      </dsp:txBody>
      <dsp:txXfrm>
        <a:off x="2959668" y="468381"/>
        <a:ext cx="581004" cy="281737"/>
      </dsp:txXfrm>
    </dsp:sp>
    <dsp:sp modelId="{6FD95948-E4FD-4177-A303-A26F52DE706E}">
      <dsp:nvSpPr>
        <dsp:cNvPr id="0" name=""/>
        <dsp:cNvSpPr/>
      </dsp:nvSpPr>
      <dsp:spPr>
        <a:xfrm rot="4628571">
          <a:off x="3211331" y="1071065"/>
          <a:ext cx="312399" cy="104743"/>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dirty="0"/>
        </a:p>
      </dsp:txBody>
      <dsp:txXfrm>
        <a:off x="3242754" y="1092014"/>
        <a:ext cx="249553" cy="62845"/>
      </dsp:txXfrm>
    </dsp:sp>
    <dsp:sp modelId="{1D5E85F0-49DD-4051-91AD-C94932C799D5}">
      <dsp:nvSpPr>
        <dsp:cNvPr id="0" name=""/>
        <dsp:cNvSpPr/>
      </dsp:nvSpPr>
      <dsp:spPr>
        <a:xfrm>
          <a:off x="3185623" y="1487991"/>
          <a:ext cx="598534" cy="2992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AEA’s</a:t>
          </a:r>
        </a:p>
      </dsp:txBody>
      <dsp:txXfrm>
        <a:off x="3194388" y="1496756"/>
        <a:ext cx="581004" cy="281737"/>
      </dsp:txXfrm>
    </dsp:sp>
    <dsp:sp modelId="{A7068266-75D7-44F7-8534-AAC79E559A2D}">
      <dsp:nvSpPr>
        <dsp:cNvPr id="0" name=""/>
        <dsp:cNvSpPr/>
      </dsp:nvSpPr>
      <dsp:spPr>
        <a:xfrm rot="7714286">
          <a:off x="2999856" y="1997599"/>
          <a:ext cx="312399" cy="104743"/>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dirty="0"/>
        </a:p>
      </dsp:txBody>
      <dsp:txXfrm rot="10800000">
        <a:off x="3031279" y="2018548"/>
        <a:ext cx="249553" cy="62845"/>
      </dsp:txXfrm>
    </dsp:sp>
    <dsp:sp modelId="{3CCEE62F-3C7A-4DDB-90AC-824CBED8F264}">
      <dsp:nvSpPr>
        <dsp:cNvPr id="0" name=""/>
        <dsp:cNvSpPr/>
      </dsp:nvSpPr>
      <dsp:spPr>
        <a:xfrm>
          <a:off x="2527953" y="2312684"/>
          <a:ext cx="598534" cy="29926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Economic &amp; Workforce Development</a:t>
          </a:r>
        </a:p>
      </dsp:txBody>
      <dsp:txXfrm>
        <a:off x="2536718" y="2321449"/>
        <a:ext cx="581004" cy="281737"/>
      </dsp:txXfrm>
    </dsp:sp>
    <dsp:sp modelId="{4350B548-3EF5-4BB2-A05C-F121EE80DFAF}">
      <dsp:nvSpPr>
        <dsp:cNvPr id="0" name=""/>
        <dsp:cNvSpPr/>
      </dsp:nvSpPr>
      <dsp:spPr>
        <a:xfrm rot="10800000">
          <a:off x="2143609" y="2409946"/>
          <a:ext cx="312399" cy="104743"/>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dirty="0"/>
        </a:p>
      </dsp:txBody>
      <dsp:txXfrm rot="10800000">
        <a:off x="2175032" y="2430895"/>
        <a:ext cx="249553" cy="62845"/>
      </dsp:txXfrm>
    </dsp:sp>
    <dsp:sp modelId="{851BE0F7-BB4C-4577-8212-5EE5821A6B3E}">
      <dsp:nvSpPr>
        <dsp:cNvPr id="0" name=""/>
        <dsp:cNvSpPr/>
      </dsp:nvSpPr>
      <dsp:spPr>
        <a:xfrm>
          <a:off x="1473131" y="2312684"/>
          <a:ext cx="598534" cy="29926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Intermediaries</a:t>
          </a:r>
        </a:p>
      </dsp:txBody>
      <dsp:txXfrm>
        <a:off x="1481896" y="2321449"/>
        <a:ext cx="581004" cy="281737"/>
      </dsp:txXfrm>
    </dsp:sp>
    <dsp:sp modelId="{68CE20F7-27BD-4E6D-A285-B9485DA0341F}">
      <dsp:nvSpPr>
        <dsp:cNvPr id="0" name=""/>
        <dsp:cNvSpPr/>
      </dsp:nvSpPr>
      <dsp:spPr>
        <a:xfrm rot="13885714">
          <a:off x="1287363" y="1997599"/>
          <a:ext cx="312399" cy="104743"/>
        </a:xfrm>
        <a:prstGeom prst="lef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dirty="0"/>
        </a:p>
      </dsp:txBody>
      <dsp:txXfrm rot="10800000">
        <a:off x="1318786" y="2018548"/>
        <a:ext cx="249553" cy="62845"/>
      </dsp:txXfrm>
    </dsp:sp>
    <dsp:sp modelId="{7B201A17-7EB1-41A5-BAD5-24EB44783472}">
      <dsp:nvSpPr>
        <dsp:cNvPr id="0" name=""/>
        <dsp:cNvSpPr/>
      </dsp:nvSpPr>
      <dsp:spPr>
        <a:xfrm>
          <a:off x="815460" y="1487991"/>
          <a:ext cx="598534" cy="29926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Business &amp; Industry</a:t>
          </a:r>
        </a:p>
      </dsp:txBody>
      <dsp:txXfrm>
        <a:off x="824225" y="1496756"/>
        <a:ext cx="581004" cy="281737"/>
      </dsp:txXfrm>
    </dsp:sp>
    <dsp:sp modelId="{DDBA116A-FBA4-4808-A9B8-C61EB3F6078B}">
      <dsp:nvSpPr>
        <dsp:cNvPr id="0" name=""/>
        <dsp:cNvSpPr/>
      </dsp:nvSpPr>
      <dsp:spPr>
        <a:xfrm rot="16971429">
          <a:off x="1075888" y="1071065"/>
          <a:ext cx="312399" cy="104743"/>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dirty="0"/>
        </a:p>
      </dsp:txBody>
      <dsp:txXfrm>
        <a:off x="1107311" y="1092014"/>
        <a:ext cx="249553" cy="62845"/>
      </dsp:txXfrm>
    </dsp:sp>
    <dsp:sp modelId="{115C3116-4337-4307-95C4-E5662F3DE844}">
      <dsp:nvSpPr>
        <dsp:cNvPr id="0" name=""/>
        <dsp:cNvSpPr/>
      </dsp:nvSpPr>
      <dsp:spPr>
        <a:xfrm>
          <a:off x="1050180" y="459616"/>
          <a:ext cx="598534" cy="2992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Educators</a:t>
          </a:r>
        </a:p>
      </dsp:txBody>
      <dsp:txXfrm>
        <a:off x="1058945" y="468381"/>
        <a:ext cx="581004" cy="281737"/>
      </dsp:txXfrm>
    </dsp:sp>
    <dsp:sp modelId="{0F2A37FD-EE09-417D-8634-F206DD1AC43E}">
      <dsp:nvSpPr>
        <dsp:cNvPr id="0" name=""/>
        <dsp:cNvSpPr/>
      </dsp:nvSpPr>
      <dsp:spPr>
        <a:xfrm rot="20057143">
          <a:off x="1668429" y="328043"/>
          <a:ext cx="312399" cy="104743"/>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dirty="0"/>
        </a:p>
      </dsp:txBody>
      <dsp:txXfrm>
        <a:off x="1699852" y="348992"/>
        <a:ext cx="249553" cy="62845"/>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 name="Google Shape;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1747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917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277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93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 name="Google Shape;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2444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585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5283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976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1820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77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4280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5360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097280" y="1606734"/>
            <a:ext cx="8617083" cy="2718321"/>
          </a:xfrm>
          <a:prstGeom prst="rect">
            <a:avLst/>
          </a:prstGeom>
          <a:noFill/>
          <a:ln>
            <a:noFill/>
          </a:ln>
        </p:spPr>
        <p:txBody>
          <a:bodyPr spcFirstLastPara="1" wrap="square" lIns="91425" tIns="91425" rIns="91425" bIns="91425" anchor="ctr" anchorCtr="0">
            <a:noAutofit/>
          </a:bodyPr>
          <a:lstStyle>
            <a:lvl1pPr marR="0" lvl="0" algn="l" rtl="0">
              <a:lnSpc>
                <a:spcPct val="85000"/>
              </a:lnSpc>
              <a:spcBef>
                <a:spcPts val="0"/>
              </a:spcBef>
              <a:spcAft>
                <a:spcPts val="0"/>
              </a:spcAft>
              <a:buClr>
                <a:srgbClr val="262626"/>
              </a:buClr>
              <a:buSzPts val="1400"/>
              <a:buFont typeface="Calibri"/>
              <a:buNone/>
              <a:defRPr sz="32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
          <p:cNvSpPr txBox="1">
            <a:spLocks noGrp="1"/>
          </p:cNvSpPr>
          <p:nvPr>
            <p:ph type="subTitle" idx="1"/>
          </p:nvPr>
        </p:nvSpPr>
        <p:spPr>
          <a:xfrm>
            <a:off x="1100051" y="4569327"/>
            <a:ext cx="10058400" cy="1029297"/>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200"/>
              </a:spcBef>
              <a:spcAft>
                <a:spcPts val="0"/>
              </a:spcAft>
              <a:buClr>
                <a:schemeClr val="accent1"/>
              </a:buClr>
              <a:buSzPts val="2000"/>
              <a:buFont typeface="Calibri"/>
              <a:buNone/>
              <a:defRPr sz="2400" b="0" i="0" u="none" strike="noStrike" cap="none">
                <a:solidFill>
                  <a:schemeClr val="dk2"/>
                </a:solidFill>
                <a:latin typeface="Arial"/>
                <a:ea typeface="Arial"/>
                <a:cs typeface="Arial"/>
                <a:sym typeface="Arial"/>
              </a:defRPr>
            </a:lvl1pPr>
            <a:lvl2pPr marR="0" lvl="1" algn="ctr" rtl="0">
              <a:lnSpc>
                <a:spcPct val="90000"/>
              </a:lnSpc>
              <a:spcBef>
                <a:spcPts val="200"/>
              </a:spcBef>
              <a:spcAft>
                <a:spcPts val="0"/>
              </a:spcAft>
              <a:buClr>
                <a:schemeClr val="accent1"/>
              </a:buClr>
              <a:buSzPts val="1800"/>
              <a:buFont typeface="Calibri"/>
              <a:buNone/>
              <a:defRPr sz="2400" b="0" i="0" u="none" strike="noStrike" cap="none">
                <a:solidFill>
                  <a:srgbClr val="3F3F3F"/>
                </a:solidFill>
                <a:latin typeface="Calibri"/>
                <a:ea typeface="Calibri"/>
                <a:cs typeface="Calibri"/>
                <a:sym typeface="Calibri"/>
              </a:defRPr>
            </a:lvl2pPr>
            <a:lvl3pPr marR="0" lvl="2" algn="ctr" rtl="0">
              <a:lnSpc>
                <a:spcPct val="90000"/>
              </a:lnSpc>
              <a:spcBef>
                <a:spcPts val="400"/>
              </a:spcBef>
              <a:spcAft>
                <a:spcPts val="0"/>
              </a:spcAft>
              <a:buClr>
                <a:schemeClr val="accent1"/>
              </a:buClr>
              <a:buSzPts val="1400"/>
              <a:buFont typeface="Calibri"/>
              <a:buNone/>
              <a:defRPr sz="2400" b="0" i="0" u="none" strike="noStrike" cap="none">
                <a:solidFill>
                  <a:srgbClr val="3F3F3F"/>
                </a:solidFill>
                <a:latin typeface="Calibri"/>
                <a:ea typeface="Calibri"/>
                <a:cs typeface="Calibri"/>
                <a:sym typeface="Calibri"/>
              </a:defRPr>
            </a:lvl3pPr>
            <a:lvl4pPr marR="0" lvl="3" algn="ctr" rtl="0">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4pPr>
            <a:lvl5pPr marR="0" lvl="4" algn="ctr" rtl="0">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5pPr>
            <a:lvl6pPr marR="0" lvl="5" algn="ctr" rtl="0">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6pPr>
            <a:lvl7pPr marR="0" lvl="6" algn="ctr" rtl="0">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7pPr>
            <a:lvl8pPr marR="0" lvl="7" algn="ctr" rtl="0">
              <a:lnSpc>
                <a:spcPct val="90000"/>
              </a:lnSpc>
              <a:spcBef>
                <a:spcPts val="400"/>
              </a:spcBef>
              <a:spcAft>
                <a:spcPts val="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8pPr>
            <a:lvl9pPr marR="0" lvl="8" algn="ctr" rtl="0">
              <a:lnSpc>
                <a:spcPct val="90000"/>
              </a:lnSpc>
              <a:spcBef>
                <a:spcPts val="400"/>
              </a:spcBef>
              <a:spcAft>
                <a:spcPts val="400"/>
              </a:spcAft>
              <a:buClr>
                <a:schemeClr val="accent1"/>
              </a:buClr>
              <a:buSzPts val="14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13" name="Google Shape;13;p2"/>
          <p:cNvSpPr/>
          <p:nvPr/>
        </p:nvSpPr>
        <p:spPr>
          <a:xfrm>
            <a:off x="0" y="6382909"/>
            <a:ext cx="12192000" cy="475095"/>
          </a:xfrm>
          <a:prstGeom prst="rect">
            <a:avLst/>
          </a:prstGeom>
          <a:solidFill>
            <a:srgbClr val="002A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4" name="Google Shape;14;p2"/>
          <p:cNvSpPr/>
          <p:nvPr/>
        </p:nvSpPr>
        <p:spPr>
          <a:xfrm>
            <a:off x="0" y="6266156"/>
            <a:ext cx="12192000" cy="140678"/>
          </a:xfrm>
          <a:prstGeom prst="rect">
            <a:avLst/>
          </a:prstGeom>
          <a:solidFill>
            <a:srgbClr val="96BCD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15" name="Google Shape;15;p2"/>
          <p:cNvPicPr preferRelativeResize="0"/>
          <p:nvPr/>
        </p:nvPicPr>
        <p:blipFill rotWithShape="1">
          <a:blip r:embed="rId2">
            <a:alphaModFix/>
          </a:blip>
          <a:srcRect/>
          <a:stretch/>
        </p:blipFill>
        <p:spPr>
          <a:xfrm>
            <a:off x="9714363" y="2245231"/>
            <a:ext cx="1441319" cy="1441318"/>
          </a:xfrm>
          <a:prstGeom prst="rect">
            <a:avLst/>
          </a:prstGeom>
          <a:noFill/>
          <a:ln>
            <a:noFill/>
          </a:ln>
        </p:spPr>
      </p:pic>
      <p:sp>
        <p:nvSpPr>
          <p:cNvPr id="16" name="Google Shape;16;p2"/>
          <p:cNvSpPr txBox="1"/>
          <p:nvPr/>
        </p:nvSpPr>
        <p:spPr>
          <a:xfrm>
            <a:off x="1097282" y="839235"/>
            <a:ext cx="1026740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dirty="0">
                <a:solidFill>
                  <a:srgbClr val="002A4B"/>
                </a:solidFill>
                <a:latin typeface="Arial"/>
                <a:ea typeface="Arial"/>
                <a:cs typeface="Arial"/>
                <a:sym typeface="Arial"/>
              </a:rPr>
              <a:t>Iowa Department of Education</a:t>
            </a:r>
            <a:endParaRPr dirty="0"/>
          </a:p>
        </p:txBody>
      </p:sp>
      <p:cxnSp>
        <p:nvCxnSpPr>
          <p:cNvPr id="17" name="Google Shape;17;p2"/>
          <p:cNvCxnSpPr/>
          <p:nvPr/>
        </p:nvCxnSpPr>
        <p:spPr>
          <a:xfrm>
            <a:off x="1201783" y="1362455"/>
            <a:ext cx="9953896" cy="0"/>
          </a:xfrm>
          <a:prstGeom prst="straightConnector1">
            <a:avLst/>
          </a:prstGeom>
          <a:noFill/>
          <a:ln w="9525" cap="flat" cmpd="sng">
            <a:solidFill>
              <a:srgbClr val="002A4B"/>
            </a:solidFill>
            <a:prstDash val="solid"/>
            <a:round/>
            <a:headEnd type="none" w="sm" len="sm"/>
            <a:tailEnd type="none" w="sm" len="sm"/>
          </a:ln>
        </p:spPr>
      </p:cxnSp>
      <p:cxnSp>
        <p:nvCxnSpPr>
          <p:cNvPr id="18" name="Google Shape;18;p2"/>
          <p:cNvCxnSpPr/>
          <p:nvPr/>
        </p:nvCxnSpPr>
        <p:spPr>
          <a:xfrm>
            <a:off x="1254035" y="4455621"/>
            <a:ext cx="9953896" cy="0"/>
          </a:xfrm>
          <a:prstGeom prst="straightConnector1">
            <a:avLst/>
          </a:prstGeom>
          <a:noFill/>
          <a:ln w="9525" cap="flat" cmpd="sng">
            <a:solidFill>
              <a:srgbClr val="002A4B"/>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p:cSld name="1_Title + 2 columns">
    <p:spTree>
      <p:nvGrpSpPr>
        <p:cNvPr id="1" name="Shape 19"/>
        <p:cNvGrpSpPr/>
        <p:nvPr/>
      </p:nvGrpSpPr>
      <p:grpSpPr>
        <a:xfrm>
          <a:off x="0" y="0"/>
          <a:ext cx="0" cy="0"/>
          <a:chOff x="0" y="0"/>
          <a:chExt cx="0" cy="0"/>
        </a:xfrm>
      </p:grpSpPr>
      <p:sp>
        <p:nvSpPr>
          <p:cNvPr id="20" name="Google Shape;20;p3"/>
          <p:cNvSpPr/>
          <p:nvPr/>
        </p:nvSpPr>
        <p:spPr>
          <a:xfrm flipH="1">
            <a:off x="3296402" y="0"/>
            <a:ext cx="1509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FFFFFF"/>
              </a:solidFill>
              <a:latin typeface="Calibri"/>
              <a:ea typeface="Calibri"/>
              <a:cs typeface="Calibri"/>
              <a:sym typeface="Calibri"/>
            </a:endParaRPr>
          </a:p>
        </p:txBody>
      </p:sp>
      <p:sp>
        <p:nvSpPr>
          <p:cNvPr id="21" name="Google Shape;21;p3"/>
          <p:cNvSpPr/>
          <p:nvPr/>
        </p:nvSpPr>
        <p:spPr>
          <a:xfrm>
            <a:off x="3447302" y="0"/>
            <a:ext cx="87447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Arial"/>
              <a:ea typeface="Arial"/>
              <a:cs typeface="Arial"/>
              <a:sym typeface="Arial"/>
            </a:endParaRPr>
          </a:p>
        </p:txBody>
      </p:sp>
      <p:sp>
        <p:nvSpPr>
          <p:cNvPr id="22" name="Google Shape;22;p3"/>
          <p:cNvSpPr txBox="1">
            <a:spLocks noGrp="1"/>
          </p:cNvSpPr>
          <p:nvPr>
            <p:ph type="title"/>
          </p:nvPr>
        </p:nvSpPr>
        <p:spPr>
          <a:xfrm>
            <a:off x="312602" y="767333"/>
            <a:ext cx="2728500" cy="53079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23" name="Google Shape;23;p3"/>
          <p:cNvSpPr txBox="1">
            <a:spLocks noGrp="1"/>
          </p:cNvSpPr>
          <p:nvPr>
            <p:ph type="body" idx="1"/>
          </p:nvPr>
        </p:nvSpPr>
        <p:spPr>
          <a:xfrm>
            <a:off x="4082934" y="767333"/>
            <a:ext cx="7326113" cy="5307900"/>
          </a:xfrm>
          <a:prstGeom prst="rect">
            <a:avLst/>
          </a:prstGeom>
          <a:noFill/>
          <a:ln>
            <a:noFill/>
          </a:ln>
        </p:spPr>
        <p:txBody>
          <a:bodyPr spcFirstLastPara="1" wrap="square" lIns="121900" tIns="121900" rIns="121900" bIns="121900" anchor="t" anchorCtr="0">
            <a:noAutofit/>
          </a:bodyPr>
          <a:lstStyle>
            <a:lvl1pPr marL="457200" marR="0" lvl="0" indent="-323850" algn="l" rtl="0">
              <a:lnSpc>
                <a:spcPct val="115000"/>
              </a:lnSpc>
              <a:spcBef>
                <a:spcPts val="800"/>
              </a:spcBef>
              <a:spcAft>
                <a:spcPts val="0"/>
              </a:spcAft>
              <a:buClr>
                <a:srgbClr val="00457A"/>
              </a:buClr>
              <a:buSzPts val="1500"/>
              <a:buFont typeface="Roboto"/>
              <a:buChar char="●"/>
              <a:defRPr sz="1800" b="0" i="0" u="none" strike="noStrike" cap="none">
                <a:solidFill>
                  <a:srgbClr val="00457A"/>
                </a:solidFill>
                <a:latin typeface="Arial"/>
                <a:ea typeface="Arial"/>
                <a:cs typeface="Arial"/>
                <a:sym typeface="Arial"/>
              </a:defRPr>
            </a:lvl1pPr>
            <a:lvl2pPr marL="914400" marR="0" lvl="1" indent="-323850" algn="l" rtl="0">
              <a:lnSpc>
                <a:spcPct val="115000"/>
              </a:lnSpc>
              <a:spcBef>
                <a:spcPts val="0"/>
              </a:spcBef>
              <a:spcAft>
                <a:spcPts val="0"/>
              </a:spcAft>
              <a:buClr>
                <a:srgbClr val="00457A"/>
              </a:buClr>
              <a:buSzPts val="1500"/>
              <a:buFont typeface="Roboto"/>
              <a:buChar char="○"/>
              <a:defRPr sz="1800" b="0" i="0" u="none" strike="noStrike" cap="none">
                <a:solidFill>
                  <a:srgbClr val="00457A"/>
                </a:solidFill>
                <a:latin typeface="Roboto"/>
                <a:ea typeface="Roboto"/>
                <a:cs typeface="Roboto"/>
                <a:sym typeface="Roboto"/>
              </a:defRPr>
            </a:lvl2pPr>
            <a:lvl3pPr marL="1371600" marR="0" lvl="2" indent="-323850" algn="l" rtl="0">
              <a:lnSpc>
                <a:spcPct val="115000"/>
              </a:lnSpc>
              <a:spcBef>
                <a:spcPts val="0"/>
              </a:spcBef>
              <a:spcAft>
                <a:spcPts val="0"/>
              </a:spcAft>
              <a:buClr>
                <a:srgbClr val="00457A"/>
              </a:buClr>
              <a:buSzPts val="1500"/>
              <a:buFont typeface="Roboto"/>
              <a:buChar char="■"/>
              <a:defRPr sz="1500" b="0" i="0" u="none" strike="noStrike" cap="none">
                <a:solidFill>
                  <a:srgbClr val="00457A"/>
                </a:solidFill>
                <a:latin typeface="Roboto"/>
                <a:ea typeface="Roboto"/>
                <a:cs typeface="Roboto"/>
                <a:sym typeface="Roboto"/>
              </a:defRPr>
            </a:lvl3pPr>
            <a:lvl4pPr marL="1828800" marR="0" lvl="3" indent="-323850" algn="l" rtl="0">
              <a:lnSpc>
                <a:spcPct val="115000"/>
              </a:lnSpc>
              <a:spcBef>
                <a:spcPts val="0"/>
              </a:spcBef>
              <a:spcAft>
                <a:spcPts val="0"/>
              </a:spcAft>
              <a:buClr>
                <a:srgbClr val="00457A"/>
              </a:buClr>
              <a:buSzPts val="1500"/>
              <a:buFont typeface="Roboto"/>
              <a:buChar char="●"/>
              <a:defRPr sz="1500" b="0" i="0" u="none" strike="noStrike" cap="none">
                <a:solidFill>
                  <a:srgbClr val="00457A"/>
                </a:solidFill>
                <a:latin typeface="Roboto"/>
                <a:ea typeface="Roboto"/>
                <a:cs typeface="Roboto"/>
                <a:sym typeface="Roboto"/>
              </a:defRPr>
            </a:lvl4pPr>
            <a:lvl5pPr marL="2286000" marR="0" lvl="4" indent="-323850" algn="l" rtl="0">
              <a:lnSpc>
                <a:spcPct val="115000"/>
              </a:lnSpc>
              <a:spcBef>
                <a:spcPts val="0"/>
              </a:spcBef>
              <a:spcAft>
                <a:spcPts val="0"/>
              </a:spcAft>
              <a:buClr>
                <a:srgbClr val="00457A"/>
              </a:buClr>
              <a:buSzPts val="1500"/>
              <a:buFont typeface="Roboto"/>
              <a:buChar char="○"/>
              <a:defRPr sz="1500" b="0" i="0" u="none" strike="noStrike" cap="none">
                <a:solidFill>
                  <a:srgbClr val="00457A"/>
                </a:solidFill>
                <a:latin typeface="Roboto"/>
                <a:ea typeface="Roboto"/>
                <a:cs typeface="Roboto"/>
                <a:sym typeface="Roboto"/>
              </a:defRPr>
            </a:lvl5pPr>
            <a:lvl6pPr marL="2743200" marR="0" lvl="5" indent="-323850" algn="l" rtl="0">
              <a:lnSpc>
                <a:spcPct val="115000"/>
              </a:lnSpc>
              <a:spcBef>
                <a:spcPts val="0"/>
              </a:spcBef>
              <a:spcAft>
                <a:spcPts val="0"/>
              </a:spcAft>
              <a:buClr>
                <a:srgbClr val="00457A"/>
              </a:buClr>
              <a:buSzPts val="1500"/>
              <a:buFont typeface="Roboto"/>
              <a:buChar char="■"/>
              <a:defRPr sz="1500" b="0" i="0" u="none" strike="noStrike" cap="none">
                <a:solidFill>
                  <a:srgbClr val="00457A"/>
                </a:solidFill>
                <a:latin typeface="Roboto"/>
                <a:ea typeface="Roboto"/>
                <a:cs typeface="Roboto"/>
                <a:sym typeface="Roboto"/>
              </a:defRPr>
            </a:lvl6pPr>
            <a:lvl7pPr marL="3200400" marR="0" lvl="6" indent="-323850" algn="l" rtl="0">
              <a:lnSpc>
                <a:spcPct val="115000"/>
              </a:lnSpc>
              <a:spcBef>
                <a:spcPts val="0"/>
              </a:spcBef>
              <a:spcAft>
                <a:spcPts val="0"/>
              </a:spcAft>
              <a:buClr>
                <a:srgbClr val="00457A"/>
              </a:buClr>
              <a:buSzPts val="1500"/>
              <a:buFont typeface="Roboto"/>
              <a:buChar char="●"/>
              <a:defRPr sz="1500" b="0" i="0" u="none" strike="noStrike" cap="none">
                <a:solidFill>
                  <a:srgbClr val="00457A"/>
                </a:solidFill>
                <a:latin typeface="Roboto"/>
                <a:ea typeface="Roboto"/>
                <a:cs typeface="Roboto"/>
                <a:sym typeface="Roboto"/>
              </a:defRPr>
            </a:lvl7pPr>
            <a:lvl8pPr marL="3657600" marR="0" lvl="7" indent="-323850" algn="l" rtl="0">
              <a:lnSpc>
                <a:spcPct val="115000"/>
              </a:lnSpc>
              <a:spcBef>
                <a:spcPts val="0"/>
              </a:spcBef>
              <a:spcAft>
                <a:spcPts val="0"/>
              </a:spcAft>
              <a:buClr>
                <a:srgbClr val="00457A"/>
              </a:buClr>
              <a:buSzPts val="1500"/>
              <a:buFont typeface="Roboto"/>
              <a:buChar char="○"/>
              <a:defRPr sz="1500" b="0" i="0" u="none" strike="noStrike" cap="none">
                <a:solidFill>
                  <a:srgbClr val="00457A"/>
                </a:solidFill>
                <a:latin typeface="Roboto"/>
                <a:ea typeface="Roboto"/>
                <a:cs typeface="Roboto"/>
                <a:sym typeface="Roboto"/>
              </a:defRPr>
            </a:lvl8pPr>
            <a:lvl9pPr marL="4114800" marR="0" lvl="8" indent="-323850" algn="l" rtl="0">
              <a:lnSpc>
                <a:spcPct val="115000"/>
              </a:lnSpc>
              <a:spcBef>
                <a:spcPts val="0"/>
              </a:spcBef>
              <a:spcAft>
                <a:spcPts val="0"/>
              </a:spcAft>
              <a:buClr>
                <a:srgbClr val="00457A"/>
              </a:buClr>
              <a:buSzPts val="1500"/>
              <a:buFont typeface="Roboto"/>
              <a:buChar char="■"/>
              <a:defRPr sz="1500" b="0" i="0" u="none" strike="noStrike" cap="none">
                <a:solidFill>
                  <a:srgbClr val="00457A"/>
                </a:solidFill>
                <a:latin typeface="Roboto"/>
                <a:ea typeface="Roboto"/>
                <a:cs typeface="Roboto"/>
                <a:sym typeface="Roboto"/>
              </a:defRPr>
            </a:lvl9pPr>
          </a:lstStyle>
          <a:p>
            <a:endParaRPr/>
          </a:p>
        </p:txBody>
      </p:sp>
      <p:sp>
        <p:nvSpPr>
          <p:cNvPr id="24" name="Google Shape;24;p3"/>
          <p:cNvSpPr txBox="1">
            <a:spLocks noGrp="1"/>
          </p:cNvSpPr>
          <p:nvPr>
            <p:ph type="sldNum" idx="12"/>
          </p:nvPr>
        </p:nvSpPr>
        <p:spPr>
          <a:xfrm>
            <a:off x="11409047" y="6333135"/>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CCCCC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002A4B"/>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hyperlink" Target="mailto:ennifer.rathje@iowa.gov"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5"/>
          <p:cNvSpPr txBox="1">
            <a:spLocks noGrp="1"/>
          </p:cNvSpPr>
          <p:nvPr>
            <p:ph type="ctrTitle"/>
          </p:nvPr>
        </p:nvSpPr>
        <p:spPr>
          <a:xfrm>
            <a:off x="1097280" y="1606734"/>
            <a:ext cx="8617083" cy="2718321"/>
          </a:xfrm>
          <a:prstGeom prst="rect">
            <a:avLst/>
          </a:prstGeom>
          <a:noFill/>
          <a:ln>
            <a:noFill/>
          </a:ln>
        </p:spPr>
        <p:txBody>
          <a:bodyPr spcFirstLastPara="1" wrap="square" lIns="91425" tIns="91425" rIns="91425" bIns="91425" anchor="ctr" anchorCtr="0">
            <a:noAutofit/>
          </a:bodyPr>
          <a:lstStyle/>
          <a:p>
            <a:pPr marL="0" marR="0" lvl="0" indent="0" algn="ctr" rtl="0">
              <a:lnSpc>
                <a:spcPct val="85000"/>
              </a:lnSpc>
              <a:spcBef>
                <a:spcPts val="0"/>
              </a:spcBef>
              <a:spcAft>
                <a:spcPts val="0"/>
              </a:spcAft>
              <a:buClr>
                <a:srgbClr val="262626"/>
              </a:buClr>
              <a:buSzPts val="1400"/>
              <a:buFont typeface="Calibri"/>
              <a:buNone/>
            </a:pPr>
            <a:r>
              <a:rPr lang="en-US" b="1" dirty="0"/>
              <a:t>Statewide Impact with a Future Focus:</a:t>
            </a:r>
            <a:br>
              <a:rPr lang="en-US" b="1" dirty="0"/>
            </a:br>
            <a:br>
              <a:rPr lang="en-US" b="1" dirty="0"/>
            </a:br>
            <a:r>
              <a:rPr lang="en-US" b="1" dirty="0">
                <a:solidFill>
                  <a:srgbClr val="002A4B"/>
                </a:solidFill>
              </a:rPr>
              <a:t>Career &amp; Technical Education Initiatives at the Iowa Department of Education</a:t>
            </a:r>
            <a:endParaRPr b="1" dirty="0">
              <a:solidFill>
                <a:srgbClr val="002A4B"/>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212348" y="2251022"/>
            <a:ext cx="3222753" cy="4728050"/>
          </a:xfrm>
          <a:prstGeom prst="rect">
            <a:avLst/>
          </a:prstGeom>
          <a:noFill/>
          <a:ln>
            <a:noFill/>
          </a:ln>
        </p:spPr>
        <p:txBody>
          <a:bodyPr spcFirstLastPara="1" wrap="square" lIns="121900" tIns="121900" rIns="121900" bIns="121900" anchor="t" anchorCtr="0">
            <a:noAutofit/>
          </a:bodyPr>
          <a:lstStyle/>
          <a:p>
            <a:pPr marL="0" marR="0" lvl="0" indent="0" rtl="0">
              <a:lnSpc>
                <a:spcPct val="100000"/>
              </a:lnSpc>
              <a:spcBef>
                <a:spcPts val="0"/>
              </a:spcBef>
              <a:spcAft>
                <a:spcPts val="0"/>
              </a:spcAft>
              <a:buClr>
                <a:srgbClr val="FFFFFF"/>
              </a:buClr>
              <a:buSzPts val="3200"/>
              <a:buFont typeface="Roboto"/>
              <a:buNone/>
            </a:pPr>
            <a:r>
              <a:rPr lang="en-US" sz="1800" dirty="0"/>
              <a:t>22 in operation Fall 22’</a:t>
            </a:r>
            <a:br>
              <a:rPr lang="en-US" sz="1800" dirty="0"/>
            </a:br>
            <a:br>
              <a:rPr lang="en-US" sz="1800" dirty="0"/>
            </a:br>
            <a:r>
              <a:rPr lang="en-US" sz="1800" dirty="0"/>
              <a:t>5 will open in the next few  years</a:t>
            </a:r>
            <a:br>
              <a:rPr lang="en-US" sz="1800" dirty="0"/>
            </a:br>
            <a:br>
              <a:rPr lang="en-US" sz="1800" dirty="0"/>
            </a:br>
            <a:r>
              <a:rPr lang="en-US" sz="1800" dirty="0"/>
              <a:t>Served close to 22,500 high school students (2017-2022)</a:t>
            </a:r>
            <a:br>
              <a:rPr lang="en-US" sz="1800" dirty="0"/>
            </a:br>
            <a:br>
              <a:rPr lang="en-US" sz="1800" dirty="0"/>
            </a:br>
            <a:r>
              <a:rPr lang="en-US" sz="1800" dirty="0"/>
              <a:t>125 school districts served</a:t>
            </a:r>
            <a:br>
              <a:rPr lang="en-US" sz="1800" dirty="0"/>
            </a:br>
            <a:br>
              <a:rPr lang="en-US" sz="1800" dirty="0"/>
            </a:br>
            <a:r>
              <a:rPr lang="en-US" sz="1800" dirty="0"/>
              <a:t>170 Career Academies (AY21)</a:t>
            </a:r>
            <a:br>
              <a:rPr lang="en-US" sz="2000" dirty="0"/>
            </a:br>
            <a:endParaRPr sz="2000" i="1" dirty="0"/>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3"/>
          <a:stretch>
            <a:fillRect/>
          </a:stretch>
        </p:blipFill>
        <p:spPr>
          <a:xfrm>
            <a:off x="1101450" y="191931"/>
            <a:ext cx="1150803" cy="1150803"/>
          </a:xfrm>
          <a:prstGeom prst="rect">
            <a:avLst/>
          </a:prstGeom>
        </p:spPr>
      </p:pic>
      <p:sp>
        <p:nvSpPr>
          <p:cNvPr id="6" name="Google Shape;43;p6">
            <a:extLst>
              <a:ext uri="{FF2B5EF4-FFF2-40B4-BE49-F238E27FC236}">
                <a16:creationId xmlns:a16="http://schemas.microsoft.com/office/drawing/2014/main" id="{3823B6EF-5FBC-4AF1-8375-304F6A774E9E}"/>
              </a:ext>
            </a:extLst>
          </p:cNvPr>
          <p:cNvSpPr txBox="1">
            <a:spLocks noGrp="1"/>
          </p:cNvSpPr>
          <p:nvPr>
            <p:ph type="body" idx="1"/>
          </p:nvPr>
        </p:nvSpPr>
        <p:spPr>
          <a:xfrm>
            <a:off x="3183839" y="191931"/>
            <a:ext cx="8901471" cy="5771762"/>
          </a:xfrm>
          <a:prstGeom prst="rect">
            <a:avLst/>
          </a:prstGeom>
          <a:noFill/>
          <a:ln>
            <a:noFill/>
          </a:ln>
        </p:spPr>
        <p:txBody>
          <a:bodyPr spcFirstLastPara="1" wrap="square" lIns="121900" tIns="121900" rIns="121900" bIns="121900" anchor="t" anchorCtr="0">
            <a:noAutofit/>
          </a:bodyPr>
          <a:lstStyle/>
          <a:p>
            <a:pPr marL="228596" indent="0" algn="ctr">
              <a:buNone/>
            </a:pPr>
            <a:r>
              <a:rPr lang="en-US" sz="2000" b="1" dirty="0"/>
              <a:t>Regional Centers</a:t>
            </a:r>
          </a:p>
          <a:p>
            <a:pPr marL="228596" indent="0" algn="ctr">
              <a:buNone/>
            </a:pPr>
            <a:r>
              <a:rPr lang="en-US" sz="1400" i="1" dirty="0"/>
              <a:t>A “facility” or “place” that primarily delivers high-quality CTE programming to high school students and these programs are commonly referred to as Career Academies.</a:t>
            </a:r>
          </a:p>
          <a:p>
            <a:pPr marL="228596" indent="0" algn="ctr">
              <a:buNone/>
            </a:pPr>
            <a:endParaRPr lang="en-US" sz="1400" i="1" dirty="0"/>
          </a:p>
          <a:p>
            <a:pPr marL="514346" indent="-285750"/>
            <a:r>
              <a:rPr lang="en-US" sz="1400" i="1" dirty="0"/>
              <a:t>Regional Centers are an effective means of delivering high-quality advanced Career Academy programs – and are making an impact on area high school students and their future career path!</a:t>
            </a:r>
          </a:p>
          <a:p>
            <a:pPr marL="514346" indent="-285750"/>
            <a:endParaRPr lang="en-US" sz="1400" i="1" dirty="0"/>
          </a:p>
          <a:p>
            <a:pPr marL="514346" indent="-285750"/>
            <a:r>
              <a:rPr lang="en-US" sz="1400" i="1" dirty="0"/>
              <a:t>Priority of Kirkwood Community College Regional Centers      Embedding industry recognized credentials into CTE programs as part of the Career Academy experience       800 certifications and/or industry recognized credentials (AY22).</a:t>
            </a:r>
          </a:p>
          <a:p>
            <a:pPr marL="514346" indent="-285750"/>
            <a:r>
              <a:rPr lang="en-US" sz="1400" i="1" dirty="0"/>
              <a:t>Student found his career path through the Automotive Technology Career Academy! </a:t>
            </a:r>
          </a:p>
          <a:p>
            <a:pPr marL="514346" indent="-285750"/>
            <a:r>
              <a:rPr lang="en-US" sz="1400" i="1" dirty="0"/>
              <a:t>Place matters when delivering high-quality CTE Career Academies      maximize impact of regional planning and collaboration      through Regional Centers</a:t>
            </a:r>
            <a:r>
              <a:rPr lang="en-US" sz="1400" i="1"/>
              <a:t>, schools </a:t>
            </a:r>
            <a:r>
              <a:rPr lang="en-US" sz="1400" i="1" dirty="0"/>
              <a:t>can provide access to modern CTE programs.</a:t>
            </a:r>
          </a:p>
          <a:p>
            <a:pPr marL="228596" indent="0">
              <a:buNone/>
            </a:pPr>
            <a:r>
              <a:rPr lang="en-US" sz="1400" i="1" dirty="0"/>
              <a:t>                                                                                                                                                                         </a:t>
            </a:r>
          </a:p>
          <a:p>
            <a:pPr marL="971546" lvl="1" indent="-285750"/>
            <a:endParaRPr lang="en-US" sz="1400" b="1" i="1" dirty="0"/>
          </a:p>
        </p:txBody>
      </p:sp>
      <p:sp>
        <p:nvSpPr>
          <p:cNvPr id="7" name="Arrow: Notched Right 6">
            <a:extLst>
              <a:ext uri="{FF2B5EF4-FFF2-40B4-BE49-F238E27FC236}">
                <a16:creationId xmlns:a16="http://schemas.microsoft.com/office/drawing/2014/main" id="{55C1232A-EBFE-4167-9D64-9A58577AED04}"/>
              </a:ext>
            </a:extLst>
          </p:cNvPr>
          <p:cNvSpPr/>
          <p:nvPr/>
        </p:nvSpPr>
        <p:spPr>
          <a:xfrm>
            <a:off x="8421949" y="2820026"/>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CEAAD2A-67B1-4825-88CA-F308960509F1}"/>
              </a:ext>
            </a:extLst>
          </p:cNvPr>
          <p:cNvPicPr>
            <a:picLocks noChangeAspect="1"/>
          </p:cNvPicPr>
          <p:nvPr/>
        </p:nvPicPr>
        <p:blipFill>
          <a:blip r:embed="rId4"/>
          <a:stretch>
            <a:fillRect/>
          </a:stretch>
        </p:blipFill>
        <p:spPr>
          <a:xfrm>
            <a:off x="5936202" y="4515697"/>
            <a:ext cx="4346555" cy="1925743"/>
          </a:xfrm>
          <a:prstGeom prst="rect">
            <a:avLst/>
          </a:prstGeom>
        </p:spPr>
      </p:pic>
      <p:sp>
        <p:nvSpPr>
          <p:cNvPr id="9" name="Arrow: Notched Right 8">
            <a:extLst>
              <a:ext uri="{FF2B5EF4-FFF2-40B4-BE49-F238E27FC236}">
                <a16:creationId xmlns:a16="http://schemas.microsoft.com/office/drawing/2014/main" id="{E8C0DCC3-94C3-41C4-8C0D-B38DB5BA8F8C}"/>
              </a:ext>
            </a:extLst>
          </p:cNvPr>
          <p:cNvSpPr/>
          <p:nvPr/>
        </p:nvSpPr>
        <p:spPr>
          <a:xfrm>
            <a:off x="9666303" y="3060056"/>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Notched Right 10">
            <a:extLst>
              <a:ext uri="{FF2B5EF4-FFF2-40B4-BE49-F238E27FC236}">
                <a16:creationId xmlns:a16="http://schemas.microsoft.com/office/drawing/2014/main" id="{AAE7104C-7153-4A6E-BA39-A0AD4EF65601}"/>
              </a:ext>
            </a:extLst>
          </p:cNvPr>
          <p:cNvSpPr/>
          <p:nvPr/>
        </p:nvSpPr>
        <p:spPr>
          <a:xfrm>
            <a:off x="9133642" y="3999533"/>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Notched Right 11">
            <a:extLst>
              <a:ext uri="{FF2B5EF4-FFF2-40B4-BE49-F238E27FC236}">
                <a16:creationId xmlns:a16="http://schemas.microsoft.com/office/drawing/2014/main" id="{2CDB064B-BC7B-46FF-8540-80A3D44B89EF}"/>
              </a:ext>
            </a:extLst>
          </p:cNvPr>
          <p:cNvSpPr/>
          <p:nvPr/>
        </p:nvSpPr>
        <p:spPr>
          <a:xfrm>
            <a:off x="5936202" y="4240709"/>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42;p6">
            <a:extLst>
              <a:ext uri="{FF2B5EF4-FFF2-40B4-BE49-F238E27FC236}">
                <a16:creationId xmlns:a16="http://schemas.microsoft.com/office/drawing/2014/main" id="{F307D63E-6095-441F-8EB0-14E60FFD3BC0}"/>
              </a:ext>
            </a:extLst>
          </p:cNvPr>
          <p:cNvSpPr txBox="1">
            <a:spLocks/>
          </p:cNvSpPr>
          <p:nvPr/>
        </p:nvSpPr>
        <p:spPr>
          <a:xfrm>
            <a:off x="106690" y="1264630"/>
            <a:ext cx="3222753" cy="9839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pPr algn="ctr"/>
            <a:r>
              <a:rPr lang="en-US" sz="2200" b="1" dirty="0"/>
              <a:t>STATEWIDE </a:t>
            </a:r>
            <a:br>
              <a:rPr lang="en-US" sz="2200" b="1" dirty="0"/>
            </a:br>
            <a:r>
              <a:rPr lang="en-US" sz="2200" b="1" dirty="0"/>
              <a:t>REGIONAL CENTERS</a:t>
            </a:r>
            <a:br>
              <a:rPr lang="en-US" sz="1800" b="1" dirty="0"/>
            </a:br>
            <a:br>
              <a:rPr lang="en-US" sz="2000" dirty="0"/>
            </a:br>
            <a:br>
              <a:rPr lang="en-US" sz="2000" dirty="0"/>
            </a:br>
            <a:endParaRPr lang="en-US" sz="2000" i="1" dirty="0"/>
          </a:p>
        </p:txBody>
      </p:sp>
    </p:spTree>
    <p:extLst>
      <p:ext uri="{BB962C8B-B14F-4D97-AF65-F5344CB8AC3E}">
        <p14:creationId xmlns:p14="http://schemas.microsoft.com/office/powerpoint/2010/main" val="2955017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195309" y="1671208"/>
            <a:ext cx="3124940" cy="383514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FFFFFF"/>
              </a:buClr>
              <a:buSzPts val="3200"/>
              <a:buFont typeface="Roboto"/>
              <a:buNone/>
            </a:pPr>
            <a:r>
              <a:rPr lang="en-US" sz="2000" b="1" dirty="0"/>
              <a:t>Cohesive CTE System</a:t>
            </a:r>
            <a:br>
              <a:rPr lang="en-US" sz="1800" b="1" dirty="0"/>
            </a:br>
            <a:br>
              <a:rPr lang="en-US" sz="1800" b="1" dirty="0"/>
            </a:br>
            <a:br>
              <a:rPr lang="en-US" sz="2000" dirty="0"/>
            </a:br>
            <a:r>
              <a:rPr lang="en-US" sz="2000" i="1" dirty="0"/>
              <a:t>RPPs plan for the strategic development of regional centers with the purpose of achieving equitable access to high-quality CTE and concurrent enrollment opportunities for all students.</a:t>
            </a:r>
            <a:endParaRPr sz="2000" i="1" dirty="0"/>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3"/>
          <a:stretch>
            <a:fillRect/>
          </a:stretch>
        </p:blipFill>
        <p:spPr>
          <a:xfrm>
            <a:off x="1101450" y="191931"/>
            <a:ext cx="1150803" cy="1150803"/>
          </a:xfrm>
          <a:prstGeom prst="rect">
            <a:avLst/>
          </a:prstGeom>
        </p:spPr>
      </p:pic>
      <p:sp>
        <p:nvSpPr>
          <p:cNvPr id="6" name="Google Shape;43;p6">
            <a:extLst>
              <a:ext uri="{FF2B5EF4-FFF2-40B4-BE49-F238E27FC236}">
                <a16:creationId xmlns:a16="http://schemas.microsoft.com/office/drawing/2014/main" id="{3823B6EF-5FBC-4AF1-8375-304F6A774E9E}"/>
              </a:ext>
            </a:extLst>
          </p:cNvPr>
          <p:cNvSpPr txBox="1">
            <a:spLocks noGrp="1"/>
          </p:cNvSpPr>
          <p:nvPr>
            <p:ph type="body" idx="1"/>
          </p:nvPr>
        </p:nvSpPr>
        <p:spPr>
          <a:xfrm>
            <a:off x="3290529" y="191931"/>
            <a:ext cx="8901471" cy="5771762"/>
          </a:xfrm>
          <a:prstGeom prst="rect">
            <a:avLst/>
          </a:prstGeom>
          <a:noFill/>
          <a:ln>
            <a:noFill/>
          </a:ln>
        </p:spPr>
        <p:txBody>
          <a:bodyPr spcFirstLastPara="1" wrap="square" lIns="121900" tIns="121900" rIns="121900" bIns="121900" anchor="t" anchorCtr="0">
            <a:noAutofit/>
          </a:bodyPr>
          <a:lstStyle/>
          <a:p>
            <a:pPr marL="228596" indent="0" algn="ctr">
              <a:buNone/>
            </a:pPr>
            <a:r>
              <a:rPr lang="en-US" sz="2000" b="1" dirty="0"/>
              <a:t>Regional Center Site Location Study</a:t>
            </a:r>
          </a:p>
          <a:p>
            <a:pPr marL="228596" indent="0" algn="ctr">
              <a:buNone/>
            </a:pPr>
            <a:r>
              <a:rPr lang="en-US" sz="1400" i="1" dirty="0"/>
              <a:t>Study conducted in an effort to support and show institutional partners – Community Colleges, School Districts, RPPs – What a strategically designed network of regional center facilities could look like within a given region as well as statewide.</a:t>
            </a:r>
          </a:p>
          <a:p>
            <a:pPr marL="228596" indent="0" algn="ctr">
              <a:buNone/>
            </a:pPr>
            <a:endParaRPr lang="en-US" sz="1400" b="1" i="1" dirty="0"/>
          </a:p>
        </p:txBody>
      </p:sp>
      <p:pic>
        <p:nvPicPr>
          <p:cNvPr id="3" name="Picture 2">
            <a:extLst>
              <a:ext uri="{FF2B5EF4-FFF2-40B4-BE49-F238E27FC236}">
                <a16:creationId xmlns:a16="http://schemas.microsoft.com/office/drawing/2014/main" id="{213A38EF-7083-4727-B700-FD229A8897D7}"/>
              </a:ext>
            </a:extLst>
          </p:cNvPr>
          <p:cNvPicPr>
            <a:picLocks noChangeAspect="1"/>
          </p:cNvPicPr>
          <p:nvPr/>
        </p:nvPicPr>
        <p:blipFill>
          <a:blip r:embed="rId4"/>
          <a:stretch>
            <a:fillRect/>
          </a:stretch>
        </p:blipFill>
        <p:spPr>
          <a:xfrm>
            <a:off x="4732237" y="1671208"/>
            <a:ext cx="6774607" cy="4292353"/>
          </a:xfrm>
          <a:prstGeom prst="rect">
            <a:avLst/>
          </a:prstGeom>
        </p:spPr>
      </p:pic>
    </p:spTree>
    <p:extLst>
      <p:ext uri="{BB962C8B-B14F-4D97-AF65-F5344CB8AC3E}">
        <p14:creationId xmlns:p14="http://schemas.microsoft.com/office/powerpoint/2010/main" val="4041378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195309" y="1671208"/>
            <a:ext cx="3124940" cy="4676326"/>
          </a:xfrm>
          <a:prstGeom prst="rect">
            <a:avLst/>
          </a:prstGeom>
          <a:noFill/>
          <a:ln>
            <a:noFill/>
          </a:ln>
        </p:spPr>
        <p:txBody>
          <a:bodyPr spcFirstLastPara="1" wrap="square" lIns="121900" tIns="121900" rIns="121900" bIns="121900" anchor="t" anchorCtr="0">
            <a:noAutofit/>
          </a:bodyPr>
          <a:lstStyle/>
          <a:p>
            <a:r>
              <a:rPr lang="en-US" sz="2000" b="1" dirty="0"/>
              <a:t>Cohesive CTE System</a:t>
            </a:r>
            <a:br>
              <a:rPr lang="en-US" sz="1800" b="1" dirty="0"/>
            </a:br>
            <a:br>
              <a:rPr lang="en-US" sz="1800" b="1" dirty="0"/>
            </a:br>
            <a:br>
              <a:rPr lang="en-US" sz="2000" dirty="0"/>
            </a:br>
            <a:r>
              <a:rPr lang="en-US" sz="2000" i="1" dirty="0"/>
              <a:t>ALL</a:t>
            </a:r>
            <a:r>
              <a:rPr lang="en-US" sz="2000" dirty="0"/>
              <a:t> </a:t>
            </a:r>
            <a:r>
              <a:rPr lang="en-US" sz="2000" i="1" dirty="0"/>
              <a:t>learners can flow seamlessly to the right program at the right time, with the necessary skills needed on their path to a care</a:t>
            </a:r>
            <a:br>
              <a:rPr lang="en-US" sz="2000" i="1" dirty="0"/>
            </a:br>
            <a:br>
              <a:rPr lang="en-US" sz="2000" i="1" dirty="0"/>
            </a:br>
            <a:br>
              <a:rPr lang="en-US" sz="2000" i="1" dirty="0"/>
            </a:br>
            <a:br>
              <a:rPr lang="en-US" sz="2000" i="1" dirty="0"/>
            </a:br>
            <a:br>
              <a:rPr lang="en-US" sz="2000" i="1" dirty="0"/>
            </a:br>
            <a:r>
              <a:rPr lang="en-US" sz="1400" dirty="0">
                <a:solidFill>
                  <a:schemeClr val="bg1"/>
                </a:solidFill>
                <a:latin typeface="Century Gothic"/>
                <a:ea typeface="Century Gothic"/>
                <a:cs typeface="Century Gothic"/>
                <a:sym typeface="Century Gothic"/>
              </a:rPr>
              <a:t>*</a:t>
            </a:r>
            <a:r>
              <a:rPr lang="en-US" sz="1100" dirty="0">
                <a:solidFill>
                  <a:schemeClr val="bg1"/>
                </a:solidFill>
                <a:latin typeface="Century Gothic"/>
                <a:ea typeface="Century Gothic"/>
                <a:cs typeface="Century Gothic"/>
                <a:sym typeface="Century Gothic"/>
              </a:rPr>
              <a:t>Established in 2019 through the reauthorization of the Secure an Advanced Vision for Education (SAVE) fund that extends a statewide penny tax for school infrastructure through 2051.</a:t>
            </a:r>
            <a:br>
              <a:rPr lang="en-US" sz="900" dirty="0">
                <a:solidFill>
                  <a:schemeClr val="bg1"/>
                </a:solidFill>
                <a:latin typeface="Century Gothic"/>
                <a:ea typeface="Century Gothic"/>
                <a:cs typeface="Century Gothic"/>
                <a:sym typeface="Century Gothic"/>
              </a:rPr>
            </a:br>
            <a:endParaRPr sz="2000" i="1" dirty="0">
              <a:solidFill>
                <a:schemeClr val="bg1"/>
              </a:solidFill>
            </a:endParaRPr>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3"/>
          <a:stretch>
            <a:fillRect/>
          </a:stretch>
        </p:blipFill>
        <p:spPr>
          <a:xfrm>
            <a:off x="1101450" y="191931"/>
            <a:ext cx="1150803" cy="1150803"/>
          </a:xfrm>
          <a:prstGeom prst="rect">
            <a:avLst/>
          </a:prstGeom>
        </p:spPr>
      </p:pic>
      <p:sp>
        <p:nvSpPr>
          <p:cNvPr id="6" name="Google Shape;43;p6">
            <a:extLst>
              <a:ext uri="{FF2B5EF4-FFF2-40B4-BE49-F238E27FC236}">
                <a16:creationId xmlns:a16="http://schemas.microsoft.com/office/drawing/2014/main" id="{3823B6EF-5FBC-4AF1-8375-304F6A774E9E}"/>
              </a:ext>
            </a:extLst>
          </p:cNvPr>
          <p:cNvSpPr txBox="1">
            <a:spLocks noGrp="1"/>
          </p:cNvSpPr>
          <p:nvPr>
            <p:ph type="body" idx="1"/>
          </p:nvPr>
        </p:nvSpPr>
        <p:spPr>
          <a:xfrm>
            <a:off x="3290529" y="191930"/>
            <a:ext cx="8901471" cy="6249509"/>
          </a:xfrm>
          <a:prstGeom prst="rect">
            <a:avLst/>
          </a:prstGeom>
          <a:noFill/>
          <a:ln>
            <a:noFill/>
          </a:ln>
        </p:spPr>
        <p:txBody>
          <a:bodyPr spcFirstLastPara="1" wrap="square" lIns="121900" tIns="121900" rIns="121900" bIns="121900" anchor="t" anchorCtr="0">
            <a:noAutofit/>
          </a:bodyPr>
          <a:lstStyle/>
          <a:p>
            <a:pPr marL="228596" indent="0" algn="ctr">
              <a:buNone/>
            </a:pPr>
            <a:r>
              <a:rPr lang="en-US" sz="2000" b="1" dirty="0"/>
              <a:t>Career Academy Incentive Fund (CAIF)</a:t>
            </a:r>
          </a:p>
          <a:p>
            <a:pPr marL="228596" indent="0" algn="ctr">
              <a:buNone/>
            </a:pPr>
            <a:r>
              <a:rPr lang="en-US" sz="1400" i="1" dirty="0"/>
              <a:t>Effort to support the state priority of supporting high-quality CTE programming, expanding Career Academies, and the development of Regional Centers – the CAIF was established in 2019.</a:t>
            </a:r>
          </a:p>
          <a:p>
            <a:pPr marL="228596" indent="0" algn="ctr">
              <a:buNone/>
            </a:pPr>
            <a:endParaRPr lang="en-US" sz="1400" i="1" dirty="0"/>
          </a:p>
          <a:p>
            <a:pPr marL="514346" indent="-285750"/>
            <a:r>
              <a:rPr lang="en-US" sz="1400" i="1" dirty="0"/>
              <a:t>Provides competitive grants to Iowa School Districts and Community Colleges that team up together to expand Career Academies that meet the needs of local business and industry, communities and schools.</a:t>
            </a:r>
          </a:p>
          <a:p>
            <a:pPr marL="514346" indent="-285750"/>
            <a:r>
              <a:rPr lang="en-US" sz="1400" i="1" dirty="0"/>
              <a:t>CAIF provides targeted grants of up to $1 million to support partnerships     focus on Regional Centers, but open to other projects that plan for high-quality CTE Career Academy programming.</a:t>
            </a:r>
          </a:p>
          <a:p>
            <a:pPr marL="228596" indent="0">
              <a:buNone/>
            </a:pPr>
            <a:endParaRPr lang="en-US" sz="1200" i="1" dirty="0"/>
          </a:p>
          <a:p>
            <a:pPr marL="228596" indent="0">
              <a:buNone/>
            </a:pPr>
            <a:r>
              <a:rPr lang="en-US" sz="1400" i="1" dirty="0"/>
              <a:t>$9.5 million awarded (10 grants)      Impacted 54 districts      Expand access to 65 Career Academies</a:t>
            </a:r>
          </a:p>
          <a:p>
            <a:pPr marL="228596" indent="0" algn="ctr">
              <a:buNone/>
            </a:pPr>
            <a:endParaRPr lang="en-US" sz="1400" b="1" i="1" dirty="0"/>
          </a:p>
        </p:txBody>
      </p:sp>
      <p:sp>
        <p:nvSpPr>
          <p:cNvPr id="7" name="Arrow: Notched Right 6">
            <a:extLst>
              <a:ext uri="{FF2B5EF4-FFF2-40B4-BE49-F238E27FC236}">
                <a16:creationId xmlns:a16="http://schemas.microsoft.com/office/drawing/2014/main" id="{63D3ED7B-512E-4E71-8E8F-8AFD32BCF8ED}"/>
              </a:ext>
            </a:extLst>
          </p:cNvPr>
          <p:cNvSpPr/>
          <p:nvPr/>
        </p:nvSpPr>
        <p:spPr>
          <a:xfrm>
            <a:off x="9638190" y="2722372"/>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CC203F0-33D2-4C64-B01E-3E740D238AC9}"/>
              </a:ext>
            </a:extLst>
          </p:cNvPr>
          <p:cNvPicPr>
            <a:picLocks noChangeAspect="1"/>
          </p:cNvPicPr>
          <p:nvPr/>
        </p:nvPicPr>
        <p:blipFill>
          <a:blip r:embed="rId4"/>
          <a:stretch>
            <a:fillRect/>
          </a:stretch>
        </p:blipFill>
        <p:spPr>
          <a:xfrm>
            <a:off x="4190122" y="3807476"/>
            <a:ext cx="7362825" cy="2667000"/>
          </a:xfrm>
          <a:prstGeom prst="rect">
            <a:avLst/>
          </a:prstGeom>
        </p:spPr>
      </p:pic>
      <p:sp>
        <p:nvSpPr>
          <p:cNvPr id="8" name="Arrow: Notched Right 7">
            <a:extLst>
              <a:ext uri="{FF2B5EF4-FFF2-40B4-BE49-F238E27FC236}">
                <a16:creationId xmlns:a16="http://schemas.microsoft.com/office/drawing/2014/main" id="{583F0EC0-78DE-46DF-B006-BF8D0D1F712B}"/>
              </a:ext>
            </a:extLst>
          </p:cNvPr>
          <p:cNvSpPr/>
          <p:nvPr/>
        </p:nvSpPr>
        <p:spPr>
          <a:xfrm>
            <a:off x="6239522" y="3612166"/>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Notched Right 8">
            <a:extLst>
              <a:ext uri="{FF2B5EF4-FFF2-40B4-BE49-F238E27FC236}">
                <a16:creationId xmlns:a16="http://schemas.microsoft.com/office/drawing/2014/main" id="{F831605E-23C0-49B7-A371-4FEA43488843}"/>
              </a:ext>
            </a:extLst>
          </p:cNvPr>
          <p:cNvSpPr/>
          <p:nvPr/>
        </p:nvSpPr>
        <p:spPr>
          <a:xfrm>
            <a:off x="8174855" y="3612166"/>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8240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195309" y="1671208"/>
            <a:ext cx="3124940" cy="383514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FFFFFF"/>
              </a:buClr>
              <a:buSzPts val="3200"/>
              <a:buFont typeface="Roboto"/>
              <a:buNone/>
            </a:pPr>
            <a:r>
              <a:rPr lang="en-US" sz="2000" b="1" dirty="0"/>
              <a:t>Cohesive CTE System</a:t>
            </a:r>
            <a:br>
              <a:rPr lang="en-US" sz="1800" b="1" dirty="0"/>
            </a:br>
            <a:br>
              <a:rPr lang="en-US" sz="1800" b="1" dirty="0"/>
            </a:br>
            <a:br>
              <a:rPr lang="en-US" sz="2000" dirty="0"/>
            </a:br>
            <a:r>
              <a:rPr lang="en-US" sz="2000" i="1" dirty="0"/>
              <a:t>ALL</a:t>
            </a:r>
            <a:r>
              <a:rPr lang="en-US" sz="2000" dirty="0"/>
              <a:t> </a:t>
            </a:r>
            <a:r>
              <a:rPr lang="en-US" sz="2000" i="1" dirty="0"/>
              <a:t>learners can flow seamlessly to the right program at the right time, with the necessary skills needed on their path to a career.</a:t>
            </a:r>
            <a:endParaRPr sz="2000" i="1" dirty="0"/>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3"/>
          <a:stretch>
            <a:fillRect/>
          </a:stretch>
        </p:blipFill>
        <p:spPr>
          <a:xfrm>
            <a:off x="1101450" y="191931"/>
            <a:ext cx="1150803" cy="1150803"/>
          </a:xfrm>
          <a:prstGeom prst="rect">
            <a:avLst/>
          </a:prstGeom>
        </p:spPr>
      </p:pic>
      <p:pic>
        <p:nvPicPr>
          <p:cNvPr id="7" name="Picture 6">
            <a:extLst>
              <a:ext uri="{FF2B5EF4-FFF2-40B4-BE49-F238E27FC236}">
                <a16:creationId xmlns:a16="http://schemas.microsoft.com/office/drawing/2014/main" id="{BF3A1EA3-CFF8-4C90-B9FC-3DDE9A032A8B}"/>
              </a:ext>
            </a:extLst>
          </p:cNvPr>
          <p:cNvPicPr>
            <a:picLocks noChangeAspect="1"/>
          </p:cNvPicPr>
          <p:nvPr/>
        </p:nvPicPr>
        <p:blipFill>
          <a:blip r:embed="rId4"/>
          <a:stretch>
            <a:fillRect/>
          </a:stretch>
        </p:blipFill>
        <p:spPr>
          <a:xfrm>
            <a:off x="3648723" y="479399"/>
            <a:ext cx="8161439" cy="5823385"/>
          </a:xfrm>
          <a:prstGeom prst="rect">
            <a:avLst/>
          </a:prstGeom>
        </p:spPr>
      </p:pic>
    </p:spTree>
    <p:extLst>
      <p:ext uri="{BB962C8B-B14F-4D97-AF65-F5344CB8AC3E}">
        <p14:creationId xmlns:p14="http://schemas.microsoft.com/office/powerpoint/2010/main" val="943826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5"/>
          <p:cNvSpPr txBox="1">
            <a:spLocks noGrp="1"/>
          </p:cNvSpPr>
          <p:nvPr>
            <p:ph type="ctrTitle"/>
          </p:nvPr>
        </p:nvSpPr>
        <p:spPr>
          <a:xfrm>
            <a:off x="833721" y="1962477"/>
            <a:ext cx="8617083" cy="1910329"/>
          </a:xfrm>
          <a:prstGeom prst="rect">
            <a:avLst/>
          </a:prstGeom>
          <a:noFill/>
          <a:ln>
            <a:noFill/>
          </a:ln>
        </p:spPr>
        <p:txBody>
          <a:bodyPr spcFirstLastPara="1" wrap="square" lIns="91425" tIns="91425" rIns="91425" bIns="91425" anchor="ctr" anchorCtr="0">
            <a:noAutofit/>
          </a:bodyPr>
          <a:lstStyle/>
          <a:p>
            <a:pPr marL="0" marR="0" lvl="0" indent="0" rtl="0">
              <a:lnSpc>
                <a:spcPct val="85000"/>
              </a:lnSpc>
              <a:spcBef>
                <a:spcPts val="0"/>
              </a:spcBef>
              <a:spcAft>
                <a:spcPts val="0"/>
              </a:spcAft>
              <a:buClr>
                <a:srgbClr val="262626"/>
              </a:buClr>
              <a:buSzPts val="1400"/>
              <a:buFont typeface="Calibri"/>
              <a:buNone/>
            </a:pPr>
            <a:r>
              <a:rPr lang="en-US" sz="1800" b="1" dirty="0"/>
              <a:t>DIVISION OF COMMUNITY COLLEGES &amp; WORKFORCE PREPARATION</a:t>
            </a:r>
            <a:br>
              <a:rPr lang="en-US" sz="1800" b="1" dirty="0"/>
            </a:br>
            <a:br>
              <a:rPr lang="en-US" sz="1800" b="1" dirty="0"/>
            </a:br>
            <a:br>
              <a:rPr lang="en-US" sz="1800" b="1" dirty="0"/>
            </a:br>
            <a:r>
              <a:rPr lang="en-US" sz="1800" dirty="0"/>
              <a:t>Jen Rathje, Consultant</a:t>
            </a:r>
            <a:br>
              <a:rPr lang="en-US" sz="1800" dirty="0"/>
            </a:br>
            <a:r>
              <a:rPr lang="en-US" sz="1800" dirty="0"/>
              <a:t>j</a:t>
            </a:r>
            <a:r>
              <a:rPr lang="en-US" sz="1800" dirty="0">
                <a:hlinkClick r:id="rId3"/>
              </a:rPr>
              <a:t>ennifer.rathje@iowa.gov</a:t>
            </a:r>
            <a:br>
              <a:rPr lang="en-US" sz="1800" dirty="0"/>
            </a:br>
            <a:r>
              <a:rPr lang="en-US" sz="1800" dirty="0"/>
              <a:t>515.326.5389</a:t>
            </a:r>
            <a:endParaRPr sz="1800" dirty="0"/>
          </a:p>
        </p:txBody>
      </p:sp>
      <p:sp>
        <p:nvSpPr>
          <p:cNvPr id="37" name="Google Shape;37;p5"/>
          <p:cNvSpPr txBox="1">
            <a:spLocks noGrp="1"/>
          </p:cNvSpPr>
          <p:nvPr>
            <p:ph type="subTitle" idx="1"/>
          </p:nvPr>
        </p:nvSpPr>
        <p:spPr>
          <a:xfrm>
            <a:off x="1100051" y="4569327"/>
            <a:ext cx="10058400" cy="1029297"/>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200"/>
              </a:spcBef>
              <a:spcAft>
                <a:spcPts val="0"/>
              </a:spcAft>
              <a:buClr>
                <a:schemeClr val="accent1"/>
              </a:buClr>
              <a:buSzPts val="2000"/>
              <a:buFont typeface="Calibri"/>
              <a:buNone/>
            </a:pPr>
            <a:r>
              <a:rPr lang="en-US" b="1" dirty="0"/>
              <a:t>Statewide Impact with a  Future Focus</a:t>
            </a:r>
            <a:endParaRPr b="1" dirty="0"/>
          </a:p>
        </p:txBody>
      </p:sp>
    </p:spTree>
    <p:extLst>
      <p:ext uri="{BB962C8B-B14F-4D97-AF65-F5344CB8AC3E}">
        <p14:creationId xmlns:p14="http://schemas.microsoft.com/office/powerpoint/2010/main" val="2648447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312601" y="1342734"/>
            <a:ext cx="2728500" cy="2974019"/>
          </a:xfrm>
          <a:prstGeom prst="rect">
            <a:avLst/>
          </a:prstGeom>
          <a:noFill/>
          <a:ln>
            <a:noFill/>
          </a:ln>
        </p:spPr>
        <p:txBody>
          <a:bodyPr spcFirstLastPara="1" wrap="square" lIns="121900" tIns="121900" rIns="121900" bIns="121900" anchor="t" anchorCtr="0">
            <a:noAutofit/>
          </a:bodyPr>
          <a:lstStyle/>
          <a:p>
            <a:pPr marL="0" marR="0" lvl="0" indent="0" rtl="0">
              <a:lnSpc>
                <a:spcPct val="100000"/>
              </a:lnSpc>
              <a:spcBef>
                <a:spcPts val="0"/>
              </a:spcBef>
              <a:spcAft>
                <a:spcPts val="0"/>
              </a:spcAft>
              <a:buClr>
                <a:srgbClr val="FFFFFF"/>
              </a:buClr>
              <a:buSzPts val="3200"/>
              <a:buFont typeface="Roboto"/>
              <a:buNone/>
            </a:pPr>
            <a:br>
              <a:rPr lang="en-US" dirty="0"/>
            </a:br>
            <a:endParaRPr dirty="0"/>
          </a:p>
        </p:txBody>
      </p:sp>
      <p:sp>
        <p:nvSpPr>
          <p:cNvPr id="43" name="Google Shape;43;p6"/>
          <p:cNvSpPr txBox="1">
            <a:spLocks noGrp="1"/>
          </p:cNvSpPr>
          <p:nvPr>
            <p:ph type="body" idx="1"/>
          </p:nvPr>
        </p:nvSpPr>
        <p:spPr>
          <a:xfrm>
            <a:off x="3710866" y="287938"/>
            <a:ext cx="7698181" cy="6153502"/>
          </a:xfrm>
          <a:prstGeom prst="rect">
            <a:avLst/>
          </a:prstGeom>
          <a:noFill/>
          <a:ln>
            <a:noFill/>
          </a:ln>
        </p:spPr>
        <p:txBody>
          <a:bodyPr spcFirstLastPara="1" wrap="square" lIns="121900" tIns="121900" rIns="121900" bIns="121900" anchor="t" anchorCtr="0">
            <a:noAutofit/>
          </a:bodyPr>
          <a:lstStyle/>
          <a:p>
            <a:pPr marL="228596" marR="0" lvl="0" indent="0" rtl="0">
              <a:lnSpc>
                <a:spcPct val="115000"/>
              </a:lnSpc>
              <a:spcBef>
                <a:spcPts val="800"/>
              </a:spcBef>
              <a:spcAft>
                <a:spcPts val="0"/>
              </a:spcAft>
              <a:buClr>
                <a:srgbClr val="00457A"/>
              </a:buClr>
              <a:buSzPts val="1500"/>
              <a:buNone/>
            </a:pPr>
            <a:r>
              <a:rPr lang="en-US" b="1" dirty="0"/>
              <a:t>Priority of the State Board of Education: </a:t>
            </a:r>
          </a:p>
          <a:p>
            <a:pPr marL="228596" marR="0" lvl="0" indent="0" rtl="0">
              <a:lnSpc>
                <a:spcPct val="115000"/>
              </a:lnSpc>
              <a:spcBef>
                <a:spcPts val="800"/>
              </a:spcBef>
              <a:spcAft>
                <a:spcPts val="0"/>
              </a:spcAft>
              <a:buClr>
                <a:srgbClr val="00457A"/>
              </a:buClr>
              <a:buSzPts val="1500"/>
              <a:buNone/>
            </a:pPr>
            <a:r>
              <a:rPr lang="en-US" i="1" dirty="0"/>
              <a:t>All students will have equal access to robust career and technical education, work-based learning experiences and community college credit opportunities through an integrated system.</a:t>
            </a:r>
          </a:p>
          <a:p>
            <a:pPr marL="228596" marR="0" lvl="0" indent="0" rtl="0">
              <a:lnSpc>
                <a:spcPct val="115000"/>
              </a:lnSpc>
              <a:spcBef>
                <a:spcPts val="800"/>
              </a:spcBef>
              <a:spcAft>
                <a:spcPts val="0"/>
              </a:spcAft>
              <a:buClr>
                <a:srgbClr val="00457A"/>
              </a:buClr>
              <a:buSzPts val="1500"/>
              <a:buNone/>
            </a:pPr>
            <a:endParaRPr lang="en-US" sz="600" i="1" dirty="0"/>
          </a:p>
          <a:p>
            <a:pPr marL="514346" indent="-285750"/>
            <a:r>
              <a:rPr lang="en-US" dirty="0"/>
              <a:t>State recognized the need to </a:t>
            </a:r>
            <a:r>
              <a:rPr lang="en-US" sz="2000" b="1" dirty="0"/>
              <a:t>expand</a:t>
            </a:r>
            <a:r>
              <a:rPr lang="en-US" b="1" i="1" dirty="0"/>
              <a:t>, </a:t>
            </a:r>
            <a:r>
              <a:rPr lang="en-US" sz="2000" b="1" dirty="0"/>
              <a:t>align</a:t>
            </a:r>
            <a:r>
              <a:rPr lang="en-US" b="1" i="1" dirty="0"/>
              <a:t>, </a:t>
            </a:r>
            <a:r>
              <a:rPr lang="en-US" sz="2000" b="1" dirty="0"/>
              <a:t>restructure</a:t>
            </a:r>
            <a:r>
              <a:rPr lang="en-US" b="1" i="1" dirty="0"/>
              <a:t> </a:t>
            </a:r>
            <a:r>
              <a:rPr lang="en-US" dirty="0"/>
              <a:t>and </a:t>
            </a:r>
            <a:r>
              <a:rPr lang="en-US" sz="2000" b="1" dirty="0"/>
              <a:t>reform</a:t>
            </a:r>
            <a:r>
              <a:rPr lang="en-US" dirty="0"/>
              <a:t> CTE in Iowa.</a:t>
            </a:r>
          </a:p>
          <a:p>
            <a:pPr marL="228596" indent="0">
              <a:buNone/>
            </a:pPr>
            <a:endParaRPr lang="en-US" sz="100" dirty="0"/>
          </a:p>
          <a:p>
            <a:pPr marL="514346" indent="-285750"/>
            <a:r>
              <a:rPr lang="en-US" dirty="0"/>
              <a:t>Moving towards a </a:t>
            </a:r>
            <a:r>
              <a:rPr lang="en-US" sz="2000" b="1" dirty="0"/>
              <a:t>consistent</a:t>
            </a:r>
            <a:r>
              <a:rPr lang="en-US" dirty="0"/>
              <a:t> and </a:t>
            </a:r>
            <a:r>
              <a:rPr lang="en-US" sz="2000" b="1" dirty="0"/>
              <a:t>cohesive statewide system </a:t>
            </a:r>
            <a:r>
              <a:rPr lang="en-US" dirty="0"/>
              <a:t>that adequately supports innovative, high-quality secondary CTE programs.</a:t>
            </a:r>
          </a:p>
          <a:p>
            <a:pPr marL="228596" indent="0">
              <a:buNone/>
            </a:pPr>
            <a:endParaRPr lang="en-US" sz="100" dirty="0"/>
          </a:p>
          <a:p>
            <a:pPr marL="514346" indent="-285750"/>
            <a:r>
              <a:rPr lang="en-US" dirty="0"/>
              <a:t>Significant reforms through HF2392 Redesign of Secondary CTE &amp; Perkins V State Plan as a roadmap for implementation.</a:t>
            </a:r>
          </a:p>
          <a:p>
            <a:pPr marL="228596" indent="0">
              <a:buNone/>
            </a:pPr>
            <a:endParaRPr lang="en-US" sz="1200" dirty="0"/>
          </a:p>
          <a:p>
            <a:pPr marL="228596" indent="0">
              <a:buNone/>
            </a:pPr>
            <a:r>
              <a:rPr lang="en-US" b="1" dirty="0"/>
              <a:t>Goal</a:t>
            </a:r>
            <a:r>
              <a:rPr lang="en-US" dirty="0"/>
              <a:t>: Consistent &amp; equitable access    high-quality CTE     globally competitive programs     comprehensive career pathway system  explore and pursue career and college opportunities.</a:t>
            </a:r>
          </a:p>
          <a:p>
            <a:pPr marL="228596" indent="0">
              <a:buNone/>
            </a:pPr>
            <a:endParaRPr dirty="0"/>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3"/>
          <a:stretch>
            <a:fillRect/>
          </a:stretch>
        </p:blipFill>
        <p:spPr>
          <a:xfrm>
            <a:off x="1101450" y="191931"/>
            <a:ext cx="1150803" cy="1150803"/>
          </a:xfrm>
          <a:prstGeom prst="rect">
            <a:avLst/>
          </a:prstGeom>
        </p:spPr>
      </p:pic>
      <p:sp>
        <p:nvSpPr>
          <p:cNvPr id="5" name="Arrow: Notched Right 4">
            <a:extLst>
              <a:ext uri="{FF2B5EF4-FFF2-40B4-BE49-F238E27FC236}">
                <a16:creationId xmlns:a16="http://schemas.microsoft.com/office/drawing/2014/main" id="{C14662F7-252D-4A75-97E8-53569865DA81}"/>
              </a:ext>
            </a:extLst>
          </p:cNvPr>
          <p:cNvSpPr/>
          <p:nvPr/>
        </p:nvSpPr>
        <p:spPr>
          <a:xfrm>
            <a:off x="7812350" y="5477522"/>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Notched Right 7">
            <a:extLst>
              <a:ext uri="{FF2B5EF4-FFF2-40B4-BE49-F238E27FC236}">
                <a16:creationId xmlns:a16="http://schemas.microsoft.com/office/drawing/2014/main" id="{F2C713F1-0F3D-45DD-AEA7-1B6B18A87E59}"/>
              </a:ext>
            </a:extLst>
          </p:cNvPr>
          <p:cNvSpPr/>
          <p:nvPr/>
        </p:nvSpPr>
        <p:spPr>
          <a:xfrm>
            <a:off x="9793550" y="5459766"/>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Notched Right 9">
            <a:extLst>
              <a:ext uri="{FF2B5EF4-FFF2-40B4-BE49-F238E27FC236}">
                <a16:creationId xmlns:a16="http://schemas.microsoft.com/office/drawing/2014/main" id="{D78C7BDD-DE9F-47AE-9107-2484F77AD93F}"/>
              </a:ext>
            </a:extLst>
          </p:cNvPr>
          <p:cNvSpPr/>
          <p:nvPr/>
        </p:nvSpPr>
        <p:spPr>
          <a:xfrm>
            <a:off x="10638409" y="5782321"/>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Notched Right 10">
            <a:extLst>
              <a:ext uri="{FF2B5EF4-FFF2-40B4-BE49-F238E27FC236}">
                <a16:creationId xmlns:a16="http://schemas.microsoft.com/office/drawing/2014/main" id="{993BB2F8-9F19-4BD2-9EAC-A06483492558}"/>
              </a:ext>
            </a:extLst>
          </p:cNvPr>
          <p:cNvSpPr/>
          <p:nvPr/>
        </p:nvSpPr>
        <p:spPr>
          <a:xfrm>
            <a:off x="6331258" y="5782321"/>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015835E-14F5-49AE-A33C-AF93B4B422C9}"/>
              </a:ext>
            </a:extLst>
          </p:cNvPr>
          <p:cNvPicPr>
            <a:picLocks noChangeAspect="1"/>
          </p:cNvPicPr>
          <p:nvPr/>
        </p:nvPicPr>
        <p:blipFill>
          <a:blip r:embed="rId4"/>
          <a:stretch>
            <a:fillRect/>
          </a:stretch>
        </p:blipFill>
        <p:spPr>
          <a:xfrm>
            <a:off x="635032" y="1607781"/>
            <a:ext cx="1936818" cy="12929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5F13FDF5-4A4B-4C36-8D19-00767EB0BB91}"/>
              </a:ext>
            </a:extLst>
          </p:cNvPr>
          <p:cNvPicPr>
            <a:picLocks noChangeAspect="1"/>
          </p:cNvPicPr>
          <p:nvPr/>
        </p:nvPicPr>
        <p:blipFill>
          <a:blip r:embed="rId5"/>
          <a:stretch>
            <a:fillRect/>
          </a:stretch>
        </p:blipFill>
        <p:spPr>
          <a:xfrm>
            <a:off x="644319" y="3402419"/>
            <a:ext cx="1936818" cy="10894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a:extLst>
              <a:ext uri="{FF2B5EF4-FFF2-40B4-BE49-F238E27FC236}">
                <a16:creationId xmlns:a16="http://schemas.microsoft.com/office/drawing/2014/main" id="{A6EEDCCF-8765-43A7-A75E-9CF96AA29A1D}"/>
              </a:ext>
            </a:extLst>
          </p:cNvPr>
          <p:cNvPicPr>
            <a:picLocks noChangeAspect="1"/>
          </p:cNvPicPr>
          <p:nvPr/>
        </p:nvPicPr>
        <p:blipFill>
          <a:blip r:embed="rId6"/>
          <a:stretch>
            <a:fillRect/>
          </a:stretch>
        </p:blipFill>
        <p:spPr>
          <a:xfrm>
            <a:off x="635032" y="5052241"/>
            <a:ext cx="1946105" cy="12974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195309" y="1671208"/>
            <a:ext cx="3124940" cy="383514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FFFFFF"/>
              </a:buClr>
              <a:buSzPts val="3200"/>
              <a:buFont typeface="Roboto"/>
              <a:buNone/>
            </a:pPr>
            <a:r>
              <a:rPr lang="en-US" sz="2000" b="1" dirty="0"/>
              <a:t>Cohesive CTE System:</a:t>
            </a:r>
            <a:br>
              <a:rPr lang="en-US" sz="1800" b="1" dirty="0"/>
            </a:br>
            <a:br>
              <a:rPr lang="en-US" sz="1800" b="1" dirty="0"/>
            </a:br>
            <a:br>
              <a:rPr lang="en-US" sz="2000" dirty="0"/>
            </a:br>
            <a:r>
              <a:rPr lang="en-US" sz="2000" i="1" dirty="0"/>
              <a:t>ALL</a:t>
            </a:r>
            <a:r>
              <a:rPr lang="en-US" sz="2000" dirty="0"/>
              <a:t> </a:t>
            </a:r>
            <a:r>
              <a:rPr lang="en-US" sz="2000" i="1" dirty="0"/>
              <a:t>learners can flow seamlessly to the right program at the right time, with the necessary skills needed on their path to a career.</a:t>
            </a:r>
            <a:endParaRPr sz="2000" i="1" dirty="0"/>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3"/>
          <a:stretch>
            <a:fillRect/>
          </a:stretch>
        </p:blipFill>
        <p:spPr>
          <a:xfrm>
            <a:off x="1101450" y="191931"/>
            <a:ext cx="1150803" cy="1150803"/>
          </a:xfrm>
          <a:prstGeom prst="rect">
            <a:avLst/>
          </a:prstGeom>
        </p:spPr>
      </p:pic>
      <p:pic>
        <p:nvPicPr>
          <p:cNvPr id="7" name="Picture 6">
            <a:extLst>
              <a:ext uri="{FF2B5EF4-FFF2-40B4-BE49-F238E27FC236}">
                <a16:creationId xmlns:a16="http://schemas.microsoft.com/office/drawing/2014/main" id="{BF3A1EA3-CFF8-4C90-B9FC-3DDE9A032A8B}"/>
              </a:ext>
            </a:extLst>
          </p:cNvPr>
          <p:cNvPicPr>
            <a:picLocks noChangeAspect="1"/>
          </p:cNvPicPr>
          <p:nvPr/>
        </p:nvPicPr>
        <p:blipFill>
          <a:blip r:embed="rId4"/>
          <a:stretch>
            <a:fillRect/>
          </a:stretch>
        </p:blipFill>
        <p:spPr>
          <a:xfrm>
            <a:off x="3648723" y="443886"/>
            <a:ext cx="8161439" cy="5823385"/>
          </a:xfrm>
          <a:prstGeom prst="rect">
            <a:avLst/>
          </a:prstGeom>
        </p:spPr>
      </p:pic>
    </p:spTree>
    <p:extLst>
      <p:ext uri="{BB962C8B-B14F-4D97-AF65-F5344CB8AC3E}">
        <p14:creationId xmlns:p14="http://schemas.microsoft.com/office/powerpoint/2010/main" val="4032489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3" name="Picture 2">
            <a:extLst>
              <a:ext uri="{FF2B5EF4-FFF2-40B4-BE49-F238E27FC236}">
                <a16:creationId xmlns:a16="http://schemas.microsoft.com/office/drawing/2014/main" id="{921FB771-4FA8-47B9-ACA4-1DAE127B3EEC}"/>
              </a:ext>
            </a:extLst>
          </p:cNvPr>
          <p:cNvPicPr>
            <a:picLocks noChangeAspect="1"/>
          </p:cNvPicPr>
          <p:nvPr/>
        </p:nvPicPr>
        <p:blipFill>
          <a:blip r:embed="rId3"/>
          <a:stretch>
            <a:fillRect/>
          </a:stretch>
        </p:blipFill>
        <p:spPr>
          <a:xfrm>
            <a:off x="295247" y="2033684"/>
            <a:ext cx="628650" cy="4181475"/>
          </a:xfrm>
          <a:prstGeom prst="rect">
            <a:avLst/>
          </a:prstGeom>
        </p:spPr>
      </p:pic>
      <p:pic>
        <p:nvPicPr>
          <p:cNvPr id="7" name="Picture 6">
            <a:extLst>
              <a:ext uri="{FF2B5EF4-FFF2-40B4-BE49-F238E27FC236}">
                <a16:creationId xmlns:a16="http://schemas.microsoft.com/office/drawing/2014/main" id="{390AA24B-A94B-418C-8A14-6E508CEFB089}"/>
              </a:ext>
            </a:extLst>
          </p:cNvPr>
          <p:cNvPicPr>
            <a:picLocks noChangeAspect="1"/>
          </p:cNvPicPr>
          <p:nvPr/>
        </p:nvPicPr>
        <p:blipFill>
          <a:blip r:embed="rId4"/>
          <a:stretch>
            <a:fillRect/>
          </a:stretch>
        </p:blipFill>
        <p:spPr>
          <a:xfrm>
            <a:off x="1008547" y="2353004"/>
            <a:ext cx="2114550" cy="3667125"/>
          </a:xfrm>
          <a:prstGeom prst="rect">
            <a:avLst/>
          </a:prstGeom>
        </p:spPr>
      </p:pic>
      <p:sp>
        <p:nvSpPr>
          <p:cNvPr id="43" name="Google Shape;43;p6"/>
          <p:cNvSpPr txBox="1">
            <a:spLocks noGrp="1"/>
          </p:cNvSpPr>
          <p:nvPr>
            <p:ph type="body" idx="1"/>
          </p:nvPr>
        </p:nvSpPr>
        <p:spPr>
          <a:xfrm>
            <a:off x="3684908" y="305693"/>
            <a:ext cx="8211845" cy="5771762"/>
          </a:xfrm>
          <a:prstGeom prst="rect">
            <a:avLst/>
          </a:prstGeom>
          <a:noFill/>
          <a:ln>
            <a:noFill/>
          </a:ln>
        </p:spPr>
        <p:txBody>
          <a:bodyPr spcFirstLastPara="1" wrap="square" lIns="121900" tIns="121900" rIns="121900" bIns="121900" anchor="t" anchorCtr="0">
            <a:noAutofit/>
          </a:bodyPr>
          <a:lstStyle/>
          <a:p>
            <a:pPr marL="228596" indent="0">
              <a:buNone/>
            </a:pPr>
            <a:r>
              <a:rPr lang="en-US" dirty="0"/>
              <a:t>Foundational aspect of system     rooted in career exploration and academic planning    to support an early pathway into CTE.</a:t>
            </a:r>
          </a:p>
          <a:p>
            <a:pPr marL="228596" indent="0">
              <a:buNone/>
            </a:pPr>
            <a:endParaRPr lang="en-US" dirty="0"/>
          </a:p>
          <a:p>
            <a:pPr marL="228596" indent="0">
              <a:buNone/>
            </a:pPr>
            <a:r>
              <a:rPr lang="en-US" dirty="0"/>
              <a:t>      Too often career exploration &amp; academic planning activities were a     “check-the-box” exercise.  </a:t>
            </a:r>
          </a:p>
          <a:p>
            <a:pPr marL="228596" indent="0">
              <a:buNone/>
            </a:pPr>
            <a:endParaRPr lang="en-US" sz="1100" dirty="0"/>
          </a:p>
          <a:p>
            <a:pPr marL="228596" indent="0">
              <a:buNone/>
            </a:pPr>
            <a:r>
              <a:rPr lang="en-US" b="1" dirty="0"/>
              <a:t>IDOE</a:t>
            </a:r>
            <a:r>
              <a:rPr lang="en-US" dirty="0"/>
              <a:t>: Taking a more holistic and meaningful approach     integration of high-quality, high-value, career-related experiences through a variety of opportunities available to students.</a:t>
            </a:r>
          </a:p>
          <a:p>
            <a:pPr marL="228596" indent="0">
              <a:buNone/>
            </a:pPr>
            <a:endParaRPr lang="en-US" sz="1200" dirty="0"/>
          </a:p>
          <a:p>
            <a:pPr marL="228596" indent="0">
              <a:buNone/>
            </a:pPr>
            <a:r>
              <a:rPr lang="en-US" b="1" dirty="0"/>
              <a:t>Individual Career &amp; Academic Plan (ICAP): </a:t>
            </a:r>
            <a:r>
              <a:rPr lang="en-US" dirty="0"/>
              <a:t>Requirement for work-based learning (WBL) and Free Application for Federal Student Aid (FAFSA).</a:t>
            </a:r>
          </a:p>
          <a:p>
            <a:pPr marL="514346" indent="-285750"/>
            <a:r>
              <a:rPr lang="en-US" sz="1400" dirty="0"/>
              <a:t>WBL      incorporates the identifications of WBL experiences to support students  	 	      postsecondary education or training and career options.</a:t>
            </a:r>
          </a:p>
          <a:p>
            <a:pPr marL="514346" indent="-285750"/>
            <a:r>
              <a:rPr lang="en-US" sz="1400" dirty="0"/>
              <a:t>FAFSA      process for advising students on FAFSA completion prior to graduation.</a:t>
            </a:r>
            <a:endParaRPr sz="1400" dirty="0"/>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5"/>
          <a:stretch>
            <a:fillRect/>
          </a:stretch>
        </p:blipFill>
        <p:spPr>
          <a:xfrm>
            <a:off x="1101450" y="191931"/>
            <a:ext cx="1150803" cy="1150803"/>
          </a:xfrm>
          <a:prstGeom prst="rect">
            <a:avLst/>
          </a:prstGeom>
        </p:spPr>
      </p:pic>
      <p:sp>
        <p:nvSpPr>
          <p:cNvPr id="10" name="Arrow: Notched Right 9">
            <a:extLst>
              <a:ext uri="{FF2B5EF4-FFF2-40B4-BE49-F238E27FC236}">
                <a16:creationId xmlns:a16="http://schemas.microsoft.com/office/drawing/2014/main" id="{2202FA02-140B-4853-8BF1-B5611A8A7B6C}"/>
              </a:ext>
            </a:extLst>
          </p:cNvPr>
          <p:cNvSpPr/>
          <p:nvPr/>
        </p:nvSpPr>
        <p:spPr>
          <a:xfrm>
            <a:off x="7219853" y="643044"/>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Notched Right 10">
            <a:extLst>
              <a:ext uri="{FF2B5EF4-FFF2-40B4-BE49-F238E27FC236}">
                <a16:creationId xmlns:a16="http://schemas.microsoft.com/office/drawing/2014/main" id="{BB220360-9559-477B-A038-E2B785EF2E5A}"/>
              </a:ext>
            </a:extLst>
          </p:cNvPr>
          <p:cNvSpPr/>
          <p:nvPr/>
        </p:nvSpPr>
        <p:spPr>
          <a:xfrm>
            <a:off x="4951121" y="952115"/>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6807A80-5790-44FF-AC14-2F696138B1C9}"/>
              </a:ext>
            </a:extLst>
          </p:cNvPr>
          <p:cNvPicPr>
            <a:picLocks noChangeAspect="1"/>
          </p:cNvPicPr>
          <p:nvPr/>
        </p:nvPicPr>
        <p:blipFill>
          <a:blip r:embed="rId6"/>
          <a:stretch>
            <a:fillRect/>
          </a:stretch>
        </p:blipFill>
        <p:spPr>
          <a:xfrm>
            <a:off x="4074473" y="1677712"/>
            <a:ext cx="283568" cy="297401"/>
          </a:xfrm>
          <a:prstGeom prst="rect">
            <a:avLst/>
          </a:prstGeom>
        </p:spPr>
      </p:pic>
      <p:sp>
        <p:nvSpPr>
          <p:cNvPr id="17" name="Arrow: Notched Right 16">
            <a:extLst>
              <a:ext uri="{FF2B5EF4-FFF2-40B4-BE49-F238E27FC236}">
                <a16:creationId xmlns:a16="http://schemas.microsoft.com/office/drawing/2014/main" id="{8035EE12-0D51-4428-A0CF-755ECB97E699}"/>
              </a:ext>
            </a:extLst>
          </p:cNvPr>
          <p:cNvSpPr/>
          <p:nvPr/>
        </p:nvSpPr>
        <p:spPr>
          <a:xfrm>
            <a:off x="9675023" y="2817600"/>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AE3595A-FC7D-426A-B31B-0D4AF9DD0124}"/>
              </a:ext>
            </a:extLst>
          </p:cNvPr>
          <p:cNvSpPr/>
          <p:nvPr/>
        </p:nvSpPr>
        <p:spPr>
          <a:xfrm>
            <a:off x="237751" y="1462268"/>
            <a:ext cx="3166251" cy="430887"/>
          </a:xfrm>
          <a:prstGeom prst="rect">
            <a:avLst/>
          </a:prstGeom>
        </p:spPr>
        <p:txBody>
          <a:bodyPr wrap="none">
            <a:spAutoFit/>
          </a:bodyPr>
          <a:lstStyle/>
          <a:p>
            <a:r>
              <a:rPr lang="en-US" sz="2200" b="1" dirty="0">
                <a:solidFill>
                  <a:schemeClr val="bg1"/>
                </a:solidFill>
              </a:rPr>
              <a:t>Cohesive CTE System</a:t>
            </a:r>
            <a:endParaRPr lang="en-US" sz="2200" dirty="0">
              <a:solidFill>
                <a:schemeClr val="bg1"/>
              </a:solidFill>
            </a:endParaRPr>
          </a:p>
        </p:txBody>
      </p:sp>
      <p:sp>
        <p:nvSpPr>
          <p:cNvPr id="20" name="Arrow: Notched Right 19">
            <a:extLst>
              <a:ext uri="{FF2B5EF4-FFF2-40B4-BE49-F238E27FC236}">
                <a16:creationId xmlns:a16="http://schemas.microsoft.com/office/drawing/2014/main" id="{149DDFF8-D9C0-49FB-9D9F-3634535C0B15}"/>
              </a:ext>
            </a:extLst>
          </p:cNvPr>
          <p:cNvSpPr/>
          <p:nvPr/>
        </p:nvSpPr>
        <p:spPr>
          <a:xfrm>
            <a:off x="4764689" y="4863633"/>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Notched Right 20">
            <a:extLst>
              <a:ext uri="{FF2B5EF4-FFF2-40B4-BE49-F238E27FC236}">
                <a16:creationId xmlns:a16="http://schemas.microsoft.com/office/drawing/2014/main" id="{AC70B182-5486-4C9A-9B36-866C5C4A5FDE}"/>
              </a:ext>
            </a:extLst>
          </p:cNvPr>
          <p:cNvSpPr/>
          <p:nvPr/>
        </p:nvSpPr>
        <p:spPr>
          <a:xfrm>
            <a:off x="4951121" y="5466105"/>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4260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Google Shape;43;p6"/>
          <p:cNvSpPr txBox="1">
            <a:spLocks noGrp="1"/>
          </p:cNvSpPr>
          <p:nvPr>
            <p:ph type="body" idx="1"/>
          </p:nvPr>
        </p:nvSpPr>
        <p:spPr>
          <a:xfrm>
            <a:off x="3237106" y="12160"/>
            <a:ext cx="8901471" cy="5771762"/>
          </a:xfrm>
          <a:prstGeom prst="rect">
            <a:avLst/>
          </a:prstGeom>
          <a:noFill/>
          <a:ln>
            <a:noFill/>
          </a:ln>
        </p:spPr>
        <p:txBody>
          <a:bodyPr spcFirstLastPara="1" wrap="square" lIns="121900" tIns="121900" rIns="121900" bIns="121900" anchor="t" anchorCtr="0">
            <a:noAutofit/>
          </a:bodyPr>
          <a:lstStyle/>
          <a:p>
            <a:pPr marL="228596" indent="0" algn="ctr">
              <a:buNone/>
            </a:pPr>
            <a:r>
              <a:rPr lang="en-US" sz="2000" b="1" dirty="0"/>
              <a:t>College &amp; Career Transition Counselors (CCTC)</a:t>
            </a:r>
          </a:p>
          <a:p>
            <a:pPr marL="228596" indent="0" algn="ctr">
              <a:buNone/>
            </a:pPr>
            <a:r>
              <a:rPr lang="en-US" i="1" dirty="0"/>
              <a:t>As Iowa continues to prepare high school students to be college and career ready, the support provided through Iowa’s current CCTC model has helped provide high school juniors and seniors with the additional career-based services needed to be successful after high school graduation.</a:t>
            </a:r>
            <a:endParaRPr lang="en-US" sz="1400" b="1" i="1" dirty="0"/>
          </a:p>
          <a:p>
            <a:pPr marL="228596" indent="0">
              <a:buNone/>
            </a:pPr>
            <a:r>
              <a:rPr lang="en-US" sz="1600" b="1" i="1" dirty="0"/>
              <a:t>Des Moines Area Community College:</a:t>
            </a:r>
          </a:p>
          <a:p>
            <a:pPr marL="514346" indent="-285750"/>
            <a:r>
              <a:rPr lang="en-US" sz="1600" b="1" i="1" dirty="0"/>
              <a:t>AY2022 – 7 CCTCs – 13 districts</a:t>
            </a:r>
          </a:p>
          <a:p>
            <a:pPr marL="514346" indent="-285750"/>
            <a:r>
              <a:rPr lang="en-US" sz="1600" b="1" i="1" dirty="0"/>
              <a:t>AY2023 – 9 CCTCs + 1 – 15 districts</a:t>
            </a:r>
          </a:p>
          <a:p>
            <a:pPr marL="514346" indent="-285750"/>
            <a:r>
              <a:rPr lang="en-US" sz="1600" b="1" i="1" dirty="0"/>
              <a:t>CCTC Impact:</a:t>
            </a:r>
          </a:p>
          <a:p>
            <a:pPr marL="971546" lvl="1" indent="-285750"/>
            <a:r>
              <a:rPr lang="en-US" sz="1600" i="1" dirty="0">
                <a:latin typeface="+mn-lt"/>
              </a:rPr>
              <a:t>AY22 – Served 1,610 students (1,104 seniors)</a:t>
            </a:r>
          </a:p>
          <a:p>
            <a:pPr marL="971546" lvl="1" indent="-285750"/>
            <a:r>
              <a:rPr lang="en-US" sz="1600" i="1" dirty="0">
                <a:latin typeface="+mn-lt"/>
              </a:rPr>
              <a:t>Each student met with a CCTC on average 3.6 times during the year</a:t>
            </a:r>
          </a:p>
          <a:p>
            <a:pPr marL="971546" lvl="1" indent="-285750"/>
            <a:r>
              <a:rPr lang="en-US" sz="1600" i="1" dirty="0">
                <a:latin typeface="+mn-lt"/>
              </a:rPr>
              <a:t>95% of the contacts were in person.</a:t>
            </a:r>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3"/>
          <a:stretch>
            <a:fillRect/>
          </a:stretch>
        </p:blipFill>
        <p:spPr>
          <a:xfrm>
            <a:off x="1101450" y="191931"/>
            <a:ext cx="1150803" cy="1150803"/>
          </a:xfrm>
          <a:prstGeom prst="rect">
            <a:avLst/>
          </a:prstGeom>
        </p:spPr>
      </p:pic>
      <p:pic>
        <p:nvPicPr>
          <p:cNvPr id="1026" name="Picture 2" descr="https://lh5.googleusercontent.com/CIMDr7BxuTZ10hh3YWtCiMoYJ0vsIeTuXF-c7wfGUhFheHpHtv8Vis4BVMw8q2q-0blaVPI6wYxeI1QMWV-Axb7cjpv5QMT0DhK1jPujnZLMyGbcqdzlkooBj6sJVoNpdNNxLM-l26VuGyjFE5M84Oe96mcRdEzTBqtBK0hrxzjVPyeM-pE7JzYr4GuJyOmMm6LVTw">
            <a:extLst>
              <a:ext uri="{FF2B5EF4-FFF2-40B4-BE49-F238E27FC236}">
                <a16:creationId xmlns:a16="http://schemas.microsoft.com/office/drawing/2014/main" id="{7DFB8279-0BFC-469C-94A7-86223BAE4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39" y="4898643"/>
            <a:ext cx="2047875" cy="10191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8" name="Google Shape;42;p6">
            <a:extLst>
              <a:ext uri="{FF2B5EF4-FFF2-40B4-BE49-F238E27FC236}">
                <a16:creationId xmlns:a16="http://schemas.microsoft.com/office/drawing/2014/main" id="{D81FBA57-6710-4E0B-B375-E9662B1BC6ED}"/>
              </a:ext>
            </a:extLst>
          </p:cNvPr>
          <p:cNvSpPr txBox="1">
            <a:spLocks noGrp="1"/>
          </p:cNvSpPr>
          <p:nvPr>
            <p:ph type="title"/>
          </p:nvPr>
        </p:nvSpPr>
        <p:spPr>
          <a:xfrm>
            <a:off x="221941" y="2219417"/>
            <a:ext cx="3124940" cy="3295815"/>
          </a:xfrm>
          <a:prstGeom prst="rect">
            <a:avLst/>
          </a:prstGeom>
          <a:noFill/>
          <a:ln>
            <a:noFill/>
          </a:ln>
        </p:spPr>
        <p:txBody>
          <a:bodyPr spcFirstLastPara="1" wrap="square" lIns="121900" tIns="121900" rIns="121900" bIns="121900" anchor="t" anchorCtr="0">
            <a:noAutofit/>
          </a:bodyPr>
          <a:lstStyle/>
          <a:p>
            <a:pPr marR="0" lvl="0" rtl="0">
              <a:lnSpc>
                <a:spcPct val="100000"/>
              </a:lnSpc>
              <a:spcBef>
                <a:spcPts val="0"/>
              </a:spcBef>
              <a:spcAft>
                <a:spcPts val="0"/>
              </a:spcAft>
              <a:buClr>
                <a:srgbClr val="FFFFFF"/>
              </a:buClr>
              <a:buSzPts val="3200"/>
            </a:pPr>
            <a:r>
              <a:rPr lang="en-US" sz="1800" b="1" dirty="0"/>
              <a:t> Over 30 CCTCs</a:t>
            </a:r>
            <a:br>
              <a:rPr lang="en-US" sz="1800" b="1" dirty="0"/>
            </a:br>
            <a:br>
              <a:rPr lang="en-US" sz="1800" b="1" dirty="0"/>
            </a:br>
            <a:r>
              <a:rPr lang="en-US" sz="1800" b="1" dirty="0"/>
              <a:t>10 Community Colleges</a:t>
            </a:r>
            <a:br>
              <a:rPr lang="en-US" sz="1800" b="1" dirty="0"/>
            </a:br>
            <a:br>
              <a:rPr lang="en-US" sz="1800" b="1" dirty="0"/>
            </a:br>
            <a:r>
              <a:rPr lang="en-US" sz="1800" b="1" dirty="0"/>
              <a:t>60 High Schools</a:t>
            </a:r>
            <a:br>
              <a:rPr lang="en-US" sz="1800" b="1" dirty="0"/>
            </a:br>
            <a:br>
              <a:rPr lang="en-US" sz="1800" b="1" dirty="0"/>
            </a:br>
            <a:br>
              <a:rPr lang="en-US" sz="1800" b="1" dirty="0"/>
            </a:br>
            <a:br>
              <a:rPr lang="en-US" sz="1800" b="1" dirty="0"/>
            </a:br>
            <a:endParaRPr sz="2000" i="1" dirty="0"/>
          </a:p>
        </p:txBody>
      </p:sp>
      <p:sp>
        <p:nvSpPr>
          <p:cNvPr id="8" name="Rectangle 7">
            <a:extLst>
              <a:ext uri="{FF2B5EF4-FFF2-40B4-BE49-F238E27FC236}">
                <a16:creationId xmlns:a16="http://schemas.microsoft.com/office/drawing/2014/main" id="{CDD7B4A5-292B-411A-97CF-8D34B0BF6ABF}"/>
              </a:ext>
            </a:extLst>
          </p:cNvPr>
          <p:cNvSpPr/>
          <p:nvPr/>
        </p:nvSpPr>
        <p:spPr>
          <a:xfrm>
            <a:off x="284084" y="1627898"/>
            <a:ext cx="2864887" cy="430887"/>
          </a:xfrm>
          <a:prstGeom prst="rect">
            <a:avLst/>
          </a:prstGeom>
        </p:spPr>
        <p:txBody>
          <a:bodyPr wrap="none">
            <a:spAutoFit/>
          </a:bodyPr>
          <a:lstStyle/>
          <a:p>
            <a:r>
              <a:rPr lang="en-US" sz="2200" b="1" dirty="0">
                <a:solidFill>
                  <a:schemeClr val="bg1"/>
                </a:solidFill>
              </a:rPr>
              <a:t>CCTCs STATEWIDE</a:t>
            </a:r>
            <a:endParaRPr lang="en-US" sz="2200" dirty="0">
              <a:solidFill>
                <a:schemeClr val="bg1"/>
              </a:solidFill>
            </a:endParaRPr>
          </a:p>
        </p:txBody>
      </p:sp>
      <p:sp>
        <p:nvSpPr>
          <p:cNvPr id="9" name="Arrow: Notched Right 8">
            <a:extLst>
              <a:ext uri="{FF2B5EF4-FFF2-40B4-BE49-F238E27FC236}">
                <a16:creationId xmlns:a16="http://schemas.microsoft.com/office/drawing/2014/main" id="{4E9FBB51-3F6A-4BDA-AAF2-E263643F3ACF}"/>
              </a:ext>
            </a:extLst>
          </p:cNvPr>
          <p:cNvSpPr/>
          <p:nvPr/>
        </p:nvSpPr>
        <p:spPr>
          <a:xfrm>
            <a:off x="105924" y="2398478"/>
            <a:ext cx="178159" cy="15092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Notched Right 21">
            <a:extLst>
              <a:ext uri="{FF2B5EF4-FFF2-40B4-BE49-F238E27FC236}">
                <a16:creationId xmlns:a16="http://schemas.microsoft.com/office/drawing/2014/main" id="{923484CA-E10F-4CC3-85E6-F3F5A4A92E01}"/>
              </a:ext>
            </a:extLst>
          </p:cNvPr>
          <p:cNvSpPr/>
          <p:nvPr/>
        </p:nvSpPr>
        <p:spPr>
          <a:xfrm>
            <a:off x="105925" y="2951984"/>
            <a:ext cx="178159" cy="15092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Notched Right 22">
            <a:extLst>
              <a:ext uri="{FF2B5EF4-FFF2-40B4-BE49-F238E27FC236}">
                <a16:creationId xmlns:a16="http://schemas.microsoft.com/office/drawing/2014/main" id="{AF03B4B8-9EC2-45B4-86A0-9925CCAF7D2F}"/>
              </a:ext>
            </a:extLst>
          </p:cNvPr>
          <p:cNvSpPr/>
          <p:nvPr/>
        </p:nvSpPr>
        <p:spPr>
          <a:xfrm>
            <a:off x="105925" y="3496105"/>
            <a:ext cx="178159" cy="15092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D60013A-3F65-4F68-B564-9FF8438BF464}"/>
              </a:ext>
            </a:extLst>
          </p:cNvPr>
          <p:cNvSpPr txBox="1"/>
          <p:nvPr/>
        </p:nvSpPr>
        <p:spPr>
          <a:xfrm>
            <a:off x="5308846" y="4559670"/>
            <a:ext cx="5246703" cy="1508105"/>
          </a:xfrm>
          <a:prstGeom prst="rect">
            <a:avLst/>
          </a:prstGeom>
          <a:noFill/>
          <a:ln w="57150">
            <a:solidFill>
              <a:schemeClr val="tx1"/>
            </a:solidFill>
          </a:ln>
        </p:spPr>
        <p:txBody>
          <a:bodyPr wrap="square" rtlCol="0">
            <a:spAutoFit/>
          </a:bodyPr>
          <a:lstStyle/>
          <a:p>
            <a:r>
              <a:rPr lang="en-US" sz="1600" i="1" dirty="0"/>
              <a:t>“We were excited to be able to support our local school districts in a new way. We have been able to expand our partnerships and support the high school counseling teams in a way we haven’t been able to in the past”  </a:t>
            </a:r>
          </a:p>
          <a:p>
            <a:endParaRPr lang="en-US" dirty="0"/>
          </a:p>
          <a:p>
            <a:r>
              <a:rPr lang="en-US" i="1" dirty="0"/>
              <a:t>-Gail Zehr, District Coordinator of College &amp; Careers Transition</a:t>
            </a:r>
          </a:p>
        </p:txBody>
      </p:sp>
    </p:spTree>
    <p:extLst>
      <p:ext uri="{BB962C8B-B14F-4D97-AF65-F5344CB8AC3E}">
        <p14:creationId xmlns:p14="http://schemas.microsoft.com/office/powerpoint/2010/main" val="1225419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54295" y="1597706"/>
            <a:ext cx="3462291" cy="589202"/>
          </a:xfrm>
          <a:prstGeom prst="rect">
            <a:avLst/>
          </a:prstGeom>
          <a:noFill/>
          <a:ln>
            <a:noFill/>
          </a:ln>
        </p:spPr>
        <p:txBody>
          <a:bodyPr spcFirstLastPara="1" wrap="square" lIns="121900" tIns="121900" rIns="121900" bIns="121900" anchor="t" anchorCtr="0">
            <a:noAutofit/>
          </a:bodyPr>
          <a:lstStyle/>
          <a:p>
            <a:pPr marR="0" lvl="0" algn="l" rtl="0">
              <a:lnSpc>
                <a:spcPct val="100000"/>
              </a:lnSpc>
              <a:spcBef>
                <a:spcPts val="0"/>
              </a:spcBef>
              <a:spcAft>
                <a:spcPts val="0"/>
              </a:spcAft>
              <a:buClr>
                <a:srgbClr val="FFFFFF"/>
              </a:buClr>
              <a:buSzPts val="3200"/>
            </a:pPr>
            <a:r>
              <a:rPr lang="en-US" sz="2200" b="1" dirty="0"/>
              <a:t>   Cohesive CTE System</a:t>
            </a:r>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1800" b="1" dirty="0"/>
            </a:br>
            <a:br>
              <a:rPr lang="en-US" sz="1800" b="1" dirty="0"/>
            </a:br>
            <a:br>
              <a:rPr lang="en-US" sz="2000" dirty="0"/>
            </a:br>
            <a:endParaRPr sz="2000" i="1" dirty="0"/>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3"/>
          <a:stretch>
            <a:fillRect/>
          </a:stretch>
        </p:blipFill>
        <p:spPr>
          <a:xfrm>
            <a:off x="1101450" y="191931"/>
            <a:ext cx="1150803" cy="1150803"/>
          </a:xfrm>
          <a:prstGeom prst="rect">
            <a:avLst/>
          </a:prstGeom>
        </p:spPr>
      </p:pic>
      <p:sp>
        <p:nvSpPr>
          <p:cNvPr id="6" name="Google Shape;43;p6">
            <a:extLst>
              <a:ext uri="{FF2B5EF4-FFF2-40B4-BE49-F238E27FC236}">
                <a16:creationId xmlns:a16="http://schemas.microsoft.com/office/drawing/2014/main" id="{3823B6EF-5FBC-4AF1-8375-304F6A774E9E}"/>
              </a:ext>
            </a:extLst>
          </p:cNvPr>
          <p:cNvSpPr txBox="1">
            <a:spLocks noGrp="1"/>
          </p:cNvSpPr>
          <p:nvPr>
            <p:ph type="body" idx="1"/>
          </p:nvPr>
        </p:nvSpPr>
        <p:spPr>
          <a:xfrm>
            <a:off x="3290529" y="108783"/>
            <a:ext cx="8901471" cy="5519660"/>
          </a:xfrm>
          <a:prstGeom prst="rect">
            <a:avLst/>
          </a:prstGeom>
          <a:noFill/>
          <a:ln>
            <a:noFill/>
          </a:ln>
        </p:spPr>
        <p:txBody>
          <a:bodyPr spcFirstLastPara="1" wrap="square" lIns="121900" tIns="121900" rIns="121900" bIns="121900" anchor="t" anchorCtr="0">
            <a:noAutofit/>
          </a:bodyPr>
          <a:lstStyle/>
          <a:p>
            <a:pPr marL="228596" indent="0" algn="ctr">
              <a:buNone/>
            </a:pPr>
            <a:r>
              <a:rPr lang="en-US" sz="2000" b="1" dirty="0"/>
              <a:t>Overview of Secondary CTE Programs</a:t>
            </a:r>
          </a:p>
          <a:p>
            <a:pPr marL="228596" indent="0" algn="ctr">
              <a:buNone/>
            </a:pPr>
            <a:r>
              <a:rPr lang="en-US" sz="1400" i="1" dirty="0"/>
              <a:t>CTE programs across the state provide high-quality, integrated programming comprised of secondary exploratory and transitory coursework to prepare students for higher-level, specialized academic and technical training using State Board of Education adopted CTE standards.</a:t>
            </a:r>
          </a:p>
          <a:p>
            <a:pPr marL="228596" indent="0" algn="ctr">
              <a:buNone/>
            </a:pPr>
            <a:endParaRPr lang="en-US" sz="1600" i="1" dirty="0"/>
          </a:p>
          <a:p>
            <a:pPr marL="228596" indent="0">
              <a:buNone/>
            </a:pPr>
            <a:r>
              <a:rPr lang="en-US" sz="1600" b="1" i="1" dirty="0"/>
              <a:t>Six Broad Service Areas/Career Pathways       </a:t>
            </a:r>
            <a:r>
              <a:rPr lang="en-US" sz="1600" i="1" dirty="0"/>
              <a:t>Programs offered provide clear and consistent foundational expectations for what students need to learn in high-quality CTE programs across the state.</a:t>
            </a:r>
          </a:p>
          <a:p>
            <a:pPr marL="228596" indent="0">
              <a:buNone/>
            </a:pPr>
            <a:endParaRPr lang="en-US" sz="1400" b="1" i="1" dirty="0"/>
          </a:p>
          <a:p>
            <a:pPr marL="514346" indent="-285750"/>
            <a:r>
              <a:rPr lang="en-US" sz="1600" b="1" i="1" dirty="0"/>
              <a:t>CTE Programming = 12</a:t>
            </a:r>
            <a:r>
              <a:rPr lang="en-US" sz="1600" i="1" dirty="0"/>
              <a:t> units of coursework within </a:t>
            </a:r>
            <a:r>
              <a:rPr lang="en-US" sz="1600" b="1" i="1" dirty="0"/>
              <a:t>4</a:t>
            </a:r>
            <a:r>
              <a:rPr lang="en-US" sz="1600" i="1" dirty="0"/>
              <a:t> of the </a:t>
            </a:r>
            <a:r>
              <a:rPr lang="en-US" sz="1600" b="1" i="1" dirty="0"/>
              <a:t>6</a:t>
            </a:r>
            <a:r>
              <a:rPr lang="en-US" sz="1600" i="1" dirty="0"/>
              <a:t> CTE service areas.</a:t>
            </a:r>
          </a:p>
          <a:p>
            <a:pPr marL="514346" indent="-285750"/>
            <a:r>
              <a:rPr lang="en-US" sz="1600" b="1" i="1" dirty="0"/>
              <a:t>Self-study program review and approval process       </a:t>
            </a:r>
            <a:r>
              <a:rPr lang="en-US" sz="1600" i="1" dirty="0"/>
              <a:t>ensures programs are </a:t>
            </a:r>
            <a:r>
              <a:rPr lang="en-US" sz="1600" b="1" i="1" dirty="0"/>
              <a:t>relevant, safe, </a:t>
            </a:r>
            <a:r>
              <a:rPr lang="en-US" sz="1600" i="1" dirty="0"/>
              <a:t>and</a:t>
            </a:r>
            <a:r>
              <a:rPr lang="en-US" sz="1600" b="1" i="1" dirty="0"/>
              <a:t> responsive </a:t>
            </a:r>
            <a:r>
              <a:rPr lang="en-US" sz="1600" i="1" dirty="0"/>
              <a:t>to the needs of students and the state’s labor market needs</a:t>
            </a:r>
            <a:r>
              <a:rPr lang="en-US" sz="1600" b="1" i="1" dirty="0"/>
              <a:t>.</a:t>
            </a:r>
          </a:p>
          <a:p>
            <a:pPr marL="971546" lvl="1" indent="-285750"/>
            <a:r>
              <a:rPr lang="en-US" sz="1600" i="1" dirty="0"/>
              <a:t>Instructor-driven, focused on continuous improvement, and promotes collaboration</a:t>
            </a:r>
          </a:p>
          <a:p>
            <a:pPr marL="228596" indent="0">
              <a:buNone/>
            </a:pPr>
            <a:endParaRPr lang="en-US" sz="1600" b="1" i="1" dirty="0"/>
          </a:p>
          <a:p>
            <a:pPr marL="228596" indent="0">
              <a:buNone/>
            </a:pPr>
            <a:r>
              <a:rPr lang="en-US" sz="1600" b="1" i="1" dirty="0"/>
              <a:t>Focused Goal: </a:t>
            </a:r>
            <a:r>
              <a:rPr lang="en-US" sz="1600" i="1" dirty="0"/>
              <a:t>High-quality CTE programming, emphasizing </a:t>
            </a:r>
            <a:r>
              <a:rPr lang="en-US" sz="1600" b="1" i="1" dirty="0"/>
              <a:t>quality, sequenced secondary </a:t>
            </a:r>
            <a:r>
              <a:rPr lang="en-US" sz="1600" i="1" dirty="0"/>
              <a:t>CTE programs that align to numerous </a:t>
            </a:r>
            <a:r>
              <a:rPr lang="en-US" sz="1600" b="1" i="1" dirty="0"/>
              <a:t>postsecondary </a:t>
            </a:r>
            <a:r>
              <a:rPr lang="en-US" sz="1600" i="1" dirty="0"/>
              <a:t>opportunities, through greater access to more and intentional use of </a:t>
            </a:r>
            <a:r>
              <a:rPr lang="en-US" sz="1600" b="1" i="1" dirty="0"/>
              <a:t>concurrent enrollment </a:t>
            </a:r>
            <a:r>
              <a:rPr lang="en-US" sz="1600" i="1" dirty="0"/>
              <a:t>and </a:t>
            </a:r>
            <a:r>
              <a:rPr lang="en-US" sz="1600" b="1" i="1" dirty="0"/>
              <a:t>Career Academies</a:t>
            </a:r>
            <a:r>
              <a:rPr lang="en-US" sz="1600" i="1" dirty="0"/>
              <a:t>.</a:t>
            </a:r>
          </a:p>
          <a:p>
            <a:pPr marL="228596" indent="0">
              <a:buNone/>
            </a:pPr>
            <a:endParaRPr lang="en-US" sz="1200" i="1" dirty="0"/>
          </a:p>
          <a:p>
            <a:pPr marL="685796" lvl="1" indent="0">
              <a:buNone/>
            </a:pPr>
            <a:endParaRPr lang="en-US" sz="1200" i="1" dirty="0"/>
          </a:p>
          <a:p>
            <a:pPr marL="685796" lvl="1" indent="0">
              <a:buNone/>
            </a:pPr>
            <a:endParaRPr lang="en-US" sz="1200" i="1" dirty="0"/>
          </a:p>
        </p:txBody>
      </p:sp>
      <p:pic>
        <p:nvPicPr>
          <p:cNvPr id="7" name="Picture 6">
            <a:extLst>
              <a:ext uri="{FF2B5EF4-FFF2-40B4-BE49-F238E27FC236}">
                <a16:creationId xmlns:a16="http://schemas.microsoft.com/office/drawing/2014/main" id="{CDE0B94A-297E-4F45-8821-944FEB4E0C0E}"/>
              </a:ext>
            </a:extLst>
          </p:cNvPr>
          <p:cNvPicPr>
            <a:picLocks noChangeAspect="1"/>
          </p:cNvPicPr>
          <p:nvPr/>
        </p:nvPicPr>
        <p:blipFill>
          <a:blip r:embed="rId4"/>
          <a:stretch>
            <a:fillRect/>
          </a:stretch>
        </p:blipFill>
        <p:spPr>
          <a:xfrm>
            <a:off x="9834880" y="5851357"/>
            <a:ext cx="2231250" cy="897860"/>
          </a:xfrm>
          <a:prstGeom prst="rect">
            <a:avLst/>
          </a:prstGeom>
        </p:spPr>
      </p:pic>
      <p:sp>
        <p:nvSpPr>
          <p:cNvPr id="10" name="Arrow: Notched Right 9">
            <a:extLst>
              <a:ext uri="{FF2B5EF4-FFF2-40B4-BE49-F238E27FC236}">
                <a16:creationId xmlns:a16="http://schemas.microsoft.com/office/drawing/2014/main" id="{81176755-9A48-472A-8F6D-D5EB25333C86}"/>
              </a:ext>
            </a:extLst>
          </p:cNvPr>
          <p:cNvSpPr/>
          <p:nvPr/>
        </p:nvSpPr>
        <p:spPr>
          <a:xfrm>
            <a:off x="7813432" y="2103744"/>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Notched Right 10">
            <a:extLst>
              <a:ext uri="{FF2B5EF4-FFF2-40B4-BE49-F238E27FC236}">
                <a16:creationId xmlns:a16="http://schemas.microsoft.com/office/drawing/2014/main" id="{0A402602-92DA-435F-ABEE-E115A302AAE1}"/>
              </a:ext>
            </a:extLst>
          </p:cNvPr>
          <p:cNvSpPr/>
          <p:nvPr/>
        </p:nvSpPr>
        <p:spPr>
          <a:xfrm>
            <a:off x="222545" y="2621701"/>
            <a:ext cx="178159" cy="15092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Notched Right 11">
            <a:extLst>
              <a:ext uri="{FF2B5EF4-FFF2-40B4-BE49-F238E27FC236}">
                <a16:creationId xmlns:a16="http://schemas.microsoft.com/office/drawing/2014/main" id="{6249FF49-136A-4FC2-8760-A8405963242D}"/>
              </a:ext>
            </a:extLst>
          </p:cNvPr>
          <p:cNvSpPr/>
          <p:nvPr/>
        </p:nvSpPr>
        <p:spPr>
          <a:xfrm>
            <a:off x="222545" y="3075406"/>
            <a:ext cx="178159" cy="15092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Notched Right 12">
            <a:extLst>
              <a:ext uri="{FF2B5EF4-FFF2-40B4-BE49-F238E27FC236}">
                <a16:creationId xmlns:a16="http://schemas.microsoft.com/office/drawing/2014/main" id="{F66D239F-0461-4F82-8300-B9658EBD5D37}"/>
              </a:ext>
            </a:extLst>
          </p:cNvPr>
          <p:cNvSpPr/>
          <p:nvPr/>
        </p:nvSpPr>
        <p:spPr>
          <a:xfrm>
            <a:off x="222545" y="3353540"/>
            <a:ext cx="178159" cy="15092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Notched Right 13">
            <a:extLst>
              <a:ext uri="{FF2B5EF4-FFF2-40B4-BE49-F238E27FC236}">
                <a16:creationId xmlns:a16="http://schemas.microsoft.com/office/drawing/2014/main" id="{EF4B06D8-C7B7-48D3-8725-51F78EB43E57}"/>
              </a:ext>
            </a:extLst>
          </p:cNvPr>
          <p:cNvSpPr/>
          <p:nvPr/>
        </p:nvSpPr>
        <p:spPr>
          <a:xfrm>
            <a:off x="232703" y="4701215"/>
            <a:ext cx="178159" cy="15092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Notched Right 14">
            <a:extLst>
              <a:ext uri="{FF2B5EF4-FFF2-40B4-BE49-F238E27FC236}">
                <a16:creationId xmlns:a16="http://schemas.microsoft.com/office/drawing/2014/main" id="{891445E6-39DA-48D7-9560-0ADFD24A4E0A}"/>
              </a:ext>
            </a:extLst>
          </p:cNvPr>
          <p:cNvSpPr/>
          <p:nvPr/>
        </p:nvSpPr>
        <p:spPr>
          <a:xfrm>
            <a:off x="222544" y="4068585"/>
            <a:ext cx="178159" cy="15092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Notched Right 15">
            <a:extLst>
              <a:ext uri="{FF2B5EF4-FFF2-40B4-BE49-F238E27FC236}">
                <a16:creationId xmlns:a16="http://schemas.microsoft.com/office/drawing/2014/main" id="{EF841BE9-030D-437F-ACDA-47186AAFCAAB}"/>
              </a:ext>
            </a:extLst>
          </p:cNvPr>
          <p:cNvSpPr/>
          <p:nvPr/>
        </p:nvSpPr>
        <p:spPr>
          <a:xfrm>
            <a:off x="222543" y="4374047"/>
            <a:ext cx="178159" cy="150920"/>
          </a:xfrm>
          <a:prstGeom prst="notch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Notched Right 16">
            <a:extLst>
              <a:ext uri="{FF2B5EF4-FFF2-40B4-BE49-F238E27FC236}">
                <a16:creationId xmlns:a16="http://schemas.microsoft.com/office/drawing/2014/main" id="{A7FA1A3D-922F-4052-A3A7-3C74B44A17FB}"/>
              </a:ext>
            </a:extLst>
          </p:cNvPr>
          <p:cNvSpPr/>
          <p:nvPr/>
        </p:nvSpPr>
        <p:spPr>
          <a:xfrm>
            <a:off x="8764689" y="3756016"/>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60ABE87-42B2-4BF8-B1BD-9225EE4EDDAB}"/>
              </a:ext>
            </a:extLst>
          </p:cNvPr>
          <p:cNvSpPr txBox="1"/>
          <p:nvPr/>
        </p:nvSpPr>
        <p:spPr>
          <a:xfrm>
            <a:off x="142240" y="2493537"/>
            <a:ext cx="3148289" cy="263149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solidFill>
                  <a:schemeClr val="bg1"/>
                </a:solidFill>
              </a:rPr>
              <a:t>Agriculture, Food &amp; Natural Resources</a:t>
            </a:r>
          </a:p>
          <a:p>
            <a:pPr marL="285750" indent="-285750">
              <a:spcAft>
                <a:spcPts val="600"/>
              </a:spcAft>
              <a:buFont typeface="Arial" panose="020B0604020202020204" pitchFamily="34" charset="0"/>
              <a:buChar char="•"/>
            </a:pPr>
            <a:r>
              <a:rPr lang="en-US" b="1" dirty="0">
                <a:solidFill>
                  <a:schemeClr val="bg1"/>
                </a:solidFill>
              </a:rPr>
              <a:t>Information Solutions</a:t>
            </a:r>
          </a:p>
          <a:p>
            <a:pPr marL="285750" indent="-285750">
              <a:spcAft>
                <a:spcPts val="600"/>
              </a:spcAft>
              <a:buFont typeface="Arial" panose="020B0604020202020204" pitchFamily="34" charset="0"/>
              <a:buChar char="•"/>
            </a:pPr>
            <a:r>
              <a:rPr lang="en-US" b="1" dirty="0">
                <a:solidFill>
                  <a:schemeClr val="bg1"/>
                </a:solidFill>
              </a:rPr>
              <a:t>Applied Science, Technology, Engineering, and Manufacturing</a:t>
            </a:r>
          </a:p>
          <a:p>
            <a:pPr marL="285750" indent="-285750">
              <a:spcAft>
                <a:spcPts val="600"/>
              </a:spcAft>
              <a:buFont typeface="Arial" panose="020B0604020202020204" pitchFamily="34" charset="0"/>
              <a:buChar char="•"/>
            </a:pPr>
            <a:r>
              <a:rPr lang="en-US" b="1" dirty="0">
                <a:solidFill>
                  <a:schemeClr val="bg1"/>
                </a:solidFill>
              </a:rPr>
              <a:t>Health Sciences</a:t>
            </a:r>
          </a:p>
          <a:p>
            <a:pPr marL="285750" indent="-285750">
              <a:spcAft>
                <a:spcPts val="600"/>
              </a:spcAft>
              <a:buFont typeface="Arial" panose="020B0604020202020204" pitchFamily="34" charset="0"/>
              <a:buChar char="•"/>
            </a:pPr>
            <a:r>
              <a:rPr lang="en-US" b="1" dirty="0">
                <a:solidFill>
                  <a:schemeClr val="bg1"/>
                </a:solidFill>
              </a:rPr>
              <a:t>Human Services</a:t>
            </a:r>
          </a:p>
          <a:p>
            <a:pPr marL="285750" indent="-285750">
              <a:spcAft>
                <a:spcPts val="600"/>
              </a:spcAft>
              <a:buFont typeface="Arial" panose="020B0604020202020204" pitchFamily="34" charset="0"/>
              <a:buChar char="•"/>
            </a:pPr>
            <a:r>
              <a:rPr lang="en-US" b="1" dirty="0">
                <a:solidFill>
                  <a:schemeClr val="bg1"/>
                </a:solidFill>
              </a:rPr>
              <a:t>Business, Finance, Marketing  and Mgt.</a:t>
            </a:r>
            <a:endParaRPr lang="en-US" dirty="0">
              <a:solidFill>
                <a:schemeClr val="bg1"/>
              </a:solidFill>
            </a:endParaRPr>
          </a:p>
        </p:txBody>
      </p:sp>
    </p:spTree>
    <p:extLst>
      <p:ext uri="{BB962C8B-B14F-4D97-AF65-F5344CB8AC3E}">
        <p14:creationId xmlns:p14="http://schemas.microsoft.com/office/powerpoint/2010/main" val="3131501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1" y="1342733"/>
            <a:ext cx="3462291" cy="5244497"/>
          </a:xfrm>
          <a:prstGeom prst="rect">
            <a:avLst/>
          </a:prstGeom>
          <a:noFill/>
          <a:ln>
            <a:noFill/>
          </a:ln>
        </p:spPr>
        <p:txBody>
          <a:bodyPr spcFirstLastPara="1" wrap="square" lIns="121900" tIns="121900" rIns="121900" bIns="121900" anchor="t" anchorCtr="0">
            <a:noAutofit/>
          </a:bodyPr>
          <a:lstStyle/>
          <a:p>
            <a:pPr marR="0" lvl="0" algn="l" rtl="0">
              <a:lnSpc>
                <a:spcPct val="100000"/>
              </a:lnSpc>
              <a:spcBef>
                <a:spcPts val="0"/>
              </a:spcBef>
              <a:spcAft>
                <a:spcPts val="0"/>
              </a:spcAft>
              <a:buClr>
                <a:srgbClr val="FFFFFF"/>
              </a:buClr>
              <a:buSzPts val="3200"/>
            </a:pPr>
            <a:r>
              <a:rPr lang="en-US" sz="2000" b="1" dirty="0"/>
              <a:t>   CTE Career Pathways</a:t>
            </a:r>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1800" b="1" dirty="0"/>
            </a:br>
            <a:br>
              <a:rPr lang="en-US" sz="1800" b="1" dirty="0"/>
            </a:br>
            <a:br>
              <a:rPr lang="en-US" sz="2000" dirty="0"/>
            </a:br>
            <a:endParaRPr sz="2000" i="1" dirty="0"/>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3"/>
          <a:stretch>
            <a:fillRect/>
          </a:stretch>
        </p:blipFill>
        <p:spPr>
          <a:xfrm>
            <a:off x="1101450" y="191931"/>
            <a:ext cx="1150803" cy="1150803"/>
          </a:xfrm>
          <a:prstGeom prst="rect">
            <a:avLst/>
          </a:prstGeom>
        </p:spPr>
      </p:pic>
      <p:pic>
        <p:nvPicPr>
          <p:cNvPr id="7" name="Picture 6">
            <a:extLst>
              <a:ext uri="{FF2B5EF4-FFF2-40B4-BE49-F238E27FC236}">
                <a16:creationId xmlns:a16="http://schemas.microsoft.com/office/drawing/2014/main" id="{CDE0B94A-297E-4F45-8821-944FEB4E0C0E}"/>
              </a:ext>
            </a:extLst>
          </p:cNvPr>
          <p:cNvPicPr>
            <a:picLocks noChangeAspect="1"/>
          </p:cNvPicPr>
          <p:nvPr/>
        </p:nvPicPr>
        <p:blipFill>
          <a:blip r:embed="rId4"/>
          <a:stretch>
            <a:fillRect/>
          </a:stretch>
        </p:blipFill>
        <p:spPr>
          <a:xfrm>
            <a:off x="9647557" y="5600977"/>
            <a:ext cx="2388093" cy="960974"/>
          </a:xfrm>
          <a:prstGeom prst="rect">
            <a:avLst/>
          </a:prstGeom>
        </p:spPr>
      </p:pic>
      <p:pic>
        <p:nvPicPr>
          <p:cNvPr id="3" name="Picture 2">
            <a:extLst>
              <a:ext uri="{FF2B5EF4-FFF2-40B4-BE49-F238E27FC236}">
                <a16:creationId xmlns:a16="http://schemas.microsoft.com/office/drawing/2014/main" id="{2E1FEF4C-C8EE-4AEF-8418-760C1D1355D7}"/>
              </a:ext>
            </a:extLst>
          </p:cNvPr>
          <p:cNvPicPr>
            <a:picLocks noChangeAspect="1"/>
          </p:cNvPicPr>
          <p:nvPr/>
        </p:nvPicPr>
        <p:blipFill>
          <a:blip r:embed="rId5"/>
          <a:stretch>
            <a:fillRect/>
          </a:stretch>
        </p:blipFill>
        <p:spPr>
          <a:xfrm>
            <a:off x="96930" y="2238035"/>
            <a:ext cx="3268428" cy="2531271"/>
          </a:xfrm>
          <a:prstGeom prst="rect">
            <a:avLst/>
          </a:prstGeom>
        </p:spPr>
      </p:pic>
      <p:sp>
        <p:nvSpPr>
          <p:cNvPr id="9" name="Text Placeholder 8">
            <a:extLst>
              <a:ext uri="{FF2B5EF4-FFF2-40B4-BE49-F238E27FC236}">
                <a16:creationId xmlns:a16="http://schemas.microsoft.com/office/drawing/2014/main" id="{DA291835-B2B4-4BA9-90D2-B3A5C3F36956}"/>
              </a:ext>
            </a:extLst>
          </p:cNvPr>
          <p:cNvSpPr>
            <a:spLocks noGrp="1"/>
          </p:cNvSpPr>
          <p:nvPr>
            <p:ph type="body" idx="1"/>
          </p:nvPr>
        </p:nvSpPr>
        <p:spPr>
          <a:xfrm>
            <a:off x="4082934" y="-50408"/>
            <a:ext cx="7326113" cy="1606744"/>
          </a:xfrm>
        </p:spPr>
        <p:txBody>
          <a:bodyPr/>
          <a:lstStyle/>
          <a:p>
            <a:pPr marL="228596" indent="0" algn="ctr">
              <a:buNone/>
            </a:pPr>
            <a:r>
              <a:rPr lang="en-US" sz="2000" b="1" u="sng" dirty="0"/>
              <a:t>Snapshot of the Data in CTE</a:t>
            </a:r>
          </a:p>
          <a:p>
            <a:pPr marL="228596" indent="0" algn="ctr">
              <a:buNone/>
            </a:pPr>
            <a:r>
              <a:rPr lang="en-US" sz="2000" i="1" dirty="0"/>
              <a:t>Statewide </a:t>
            </a:r>
            <a:r>
              <a:rPr lang="en-US" sz="2400" i="1" dirty="0"/>
              <a:t>100,044</a:t>
            </a:r>
            <a:r>
              <a:rPr lang="en-US" sz="2000" i="1" dirty="0"/>
              <a:t> high school students in CTE  </a:t>
            </a:r>
          </a:p>
          <a:p>
            <a:pPr marL="228596" indent="0" algn="ctr">
              <a:buNone/>
            </a:pPr>
            <a:r>
              <a:rPr lang="en-US" sz="2000" i="1" dirty="0"/>
              <a:t> 70% participation 9-12</a:t>
            </a:r>
          </a:p>
          <a:p>
            <a:endParaRPr lang="en-US" dirty="0"/>
          </a:p>
        </p:txBody>
      </p:sp>
      <p:sp>
        <p:nvSpPr>
          <p:cNvPr id="10" name="TextBox 9">
            <a:extLst>
              <a:ext uri="{FF2B5EF4-FFF2-40B4-BE49-F238E27FC236}">
                <a16:creationId xmlns:a16="http://schemas.microsoft.com/office/drawing/2014/main" id="{53E881AF-180C-4764-912B-BEEA74962D1B}"/>
              </a:ext>
            </a:extLst>
          </p:cNvPr>
          <p:cNvSpPr txBox="1"/>
          <p:nvPr/>
        </p:nvSpPr>
        <p:spPr>
          <a:xfrm>
            <a:off x="4747341" y="1702823"/>
            <a:ext cx="6516209" cy="452431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School district CTE programs: avg. 6 (5.9 AY21)</a:t>
            </a:r>
          </a:p>
          <a:p>
            <a:endParaRPr lang="en-US" sz="1800" b="1" dirty="0"/>
          </a:p>
          <a:p>
            <a:pPr marL="285750" indent="-285750">
              <a:buFont typeface="Arial" panose="020B0604020202020204" pitchFamily="34" charset="0"/>
              <a:buChar char="•"/>
            </a:pPr>
            <a:r>
              <a:rPr lang="en-US" sz="2000" b="1" dirty="0"/>
              <a:t>Statewide CTE programs: 1,738</a:t>
            </a:r>
          </a:p>
          <a:p>
            <a:pPr lvl="7"/>
            <a:r>
              <a:rPr lang="en-US" sz="2000" b="1" dirty="0"/>
              <a:t>      </a:t>
            </a:r>
            <a:r>
              <a:rPr lang="en-US" sz="1600" b="1" dirty="0"/>
              <a:t>ASTEM (559)</a:t>
            </a:r>
          </a:p>
          <a:p>
            <a:pPr lvl="7"/>
            <a:r>
              <a:rPr lang="en-US" sz="1600" b="1" dirty="0"/>
              <a:t>       Human Services (368)</a:t>
            </a:r>
          </a:p>
          <a:p>
            <a:pPr lvl="7"/>
            <a:r>
              <a:rPr lang="en-US" sz="1600" b="1" dirty="0"/>
              <a:t>       Business, Finance, Marketing (323)</a:t>
            </a:r>
          </a:p>
          <a:p>
            <a:pPr lvl="7"/>
            <a:r>
              <a:rPr lang="en-US" sz="1600" b="1" dirty="0"/>
              <a:t>       Agriculture (259)</a:t>
            </a:r>
          </a:p>
          <a:p>
            <a:pPr lvl="7"/>
            <a:r>
              <a:rPr lang="en-US" sz="1600" b="1" dirty="0"/>
              <a:t>       Health Sciences (144)</a:t>
            </a:r>
          </a:p>
          <a:p>
            <a:pPr lvl="7"/>
            <a:r>
              <a:rPr lang="en-US" sz="1600" b="1" dirty="0"/>
              <a:t>       Information Solutions (85)</a:t>
            </a:r>
          </a:p>
          <a:p>
            <a:pPr lvl="7"/>
            <a:endParaRPr lang="en-US" b="1" dirty="0"/>
          </a:p>
          <a:p>
            <a:pPr marL="285750" lvl="7" indent="-285750">
              <a:buFont typeface="Arial" panose="020B0604020202020204" pitchFamily="34" charset="0"/>
              <a:buChar char="•"/>
            </a:pPr>
            <a:r>
              <a:rPr lang="en-US" sz="2000" b="1" dirty="0"/>
              <a:t>CTE courses: avg. 38</a:t>
            </a:r>
          </a:p>
          <a:p>
            <a:pPr lvl="7"/>
            <a:endParaRPr lang="en-US" sz="1800" b="1" dirty="0"/>
          </a:p>
          <a:p>
            <a:pPr marL="285750" lvl="7" indent="-285750">
              <a:buFont typeface="Arial" panose="020B0604020202020204" pitchFamily="34" charset="0"/>
              <a:buChar char="•"/>
            </a:pPr>
            <a:r>
              <a:rPr lang="en-US" sz="2000" b="1" dirty="0"/>
              <a:t>Upward trend: 29.7% were college credit</a:t>
            </a:r>
          </a:p>
          <a:p>
            <a:pPr lvl="7"/>
            <a:endParaRPr lang="en-US" sz="1800" b="1" dirty="0"/>
          </a:p>
          <a:p>
            <a:pPr marL="285750" lvl="7" indent="-285750">
              <a:buFont typeface="Arial" panose="020B0604020202020204" pitchFamily="34" charset="0"/>
              <a:buChar char="•"/>
            </a:pPr>
            <a:r>
              <a:rPr lang="en-US" sz="2000" b="1" dirty="0"/>
              <a:t>Close to a 33% increase over the </a:t>
            </a:r>
          </a:p>
          <a:p>
            <a:pPr lvl="7"/>
            <a:r>
              <a:rPr lang="en-US" sz="2000" b="1" dirty="0"/>
              <a:t>     past 5 years</a:t>
            </a:r>
          </a:p>
        </p:txBody>
      </p:sp>
    </p:spTree>
    <p:extLst>
      <p:ext uri="{BB962C8B-B14F-4D97-AF65-F5344CB8AC3E}">
        <p14:creationId xmlns:p14="http://schemas.microsoft.com/office/powerpoint/2010/main" val="2015799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275208" y="1189603"/>
            <a:ext cx="3124940" cy="383514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FFFFFF"/>
              </a:buClr>
              <a:buSzPts val="3200"/>
              <a:buFont typeface="Roboto"/>
              <a:buNone/>
            </a:pPr>
            <a:r>
              <a:rPr lang="en-US" sz="2000" b="1" dirty="0"/>
              <a:t>Cohesive CTE System</a:t>
            </a:r>
            <a:br>
              <a:rPr lang="en-US" sz="1800" b="1" dirty="0"/>
            </a:br>
            <a:br>
              <a:rPr lang="en-US" sz="1800" b="1" dirty="0"/>
            </a:br>
            <a:br>
              <a:rPr lang="en-US" sz="2000" dirty="0"/>
            </a:br>
            <a:endParaRPr sz="2000" i="1" dirty="0"/>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3"/>
          <a:stretch>
            <a:fillRect/>
          </a:stretch>
        </p:blipFill>
        <p:spPr>
          <a:xfrm>
            <a:off x="1101450" y="191931"/>
            <a:ext cx="1150803" cy="1150803"/>
          </a:xfrm>
          <a:prstGeom prst="rect">
            <a:avLst/>
          </a:prstGeom>
        </p:spPr>
      </p:pic>
      <p:sp>
        <p:nvSpPr>
          <p:cNvPr id="6" name="Google Shape;43;p6">
            <a:extLst>
              <a:ext uri="{FF2B5EF4-FFF2-40B4-BE49-F238E27FC236}">
                <a16:creationId xmlns:a16="http://schemas.microsoft.com/office/drawing/2014/main" id="{3823B6EF-5FBC-4AF1-8375-304F6A774E9E}"/>
              </a:ext>
            </a:extLst>
          </p:cNvPr>
          <p:cNvSpPr txBox="1">
            <a:spLocks noGrp="1"/>
          </p:cNvSpPr>
          <p:nvPr>
            <p:ph type="body" idx="1"/>
          </p:nvPr>
        </p:nvSpPr>
        <p:spPr>
          <a:xfrm>
            <a:off x="3400148" y="322878"/>
            <a:ext cx="8901471" cy="5074745"/>
          </a:xfrm>
          <a:prstGeom prst="rect">
            <a:avLst/>
          </a:prstGeom>
          <a:noFill/>
          <a:ln>
            <a:noFill/>
          </a:ln>
        </p:spPr>
        <p:txBody>
          <a:bodyPr spcFirstLastPara="1" wrap="square" lIns="121900" tIns="121900" rIns="121900" bIns="121900" anchor="t" anchorCtr="0">
            <a:noAutofit/>
          </a:bodyPr>
          <a:lstStyle/>
          <a:p>
            <a:pPr marL="228596" indent="0" algn="ctr">
              <a:buNone/>
            </a:pPr>
            <a:r>
              <a:rPr lang="en-US" sz="2400" b="1" dirty="0"/>
              <a:t>A Model CTE Program: The Career Academy</a:t>
            </a:r>
          </a:p>
          <a:p>
            <a:pPr marL="228596" indent="0" algn="ctr">
              <a:buNone/>
            </a:pPr>
            <a:r>
              <a:rPr lang="en-US" sz="1200" i="1" dirty="0"/>
              <a:t>A model CTE program starts with strong CTE offerings and career exploration and development activities beginning in the middle grades that allow all students to explore and identify their interests, set career and college goals, and develop academic plans that help position the student to successfully achieve those goals.</a:t>
            </a:r>
          </a:p>
          <a:p>
            <a:pPr marL="228596" indent="0">
              <a:buNone/>
            </a:pPr>
            <a:r>
              <a:rPr lang="en-US" sz="1400" b="1" i="1" dirty="0"/>
              <a:t> 1) access to an array of secondary CTE offerings</a:t>
            </a:r>
          </a:p>
          <a:p>
            <a:pPr marL="228596" indent="0">
              <a:buNone/>
            </a:pPr>
            <a:r>
              <a:rPr lang="en-US" sz="1400" b="1" i="1" dirty="0"/>
              <a:t> 2) start with broad concepts and skills that progress in specificity toward targeted training       opportunities within a given industry </a:t>
            </a:r>
          </a:p>
          <a:p>
            <a:pPr marL="228596" indent="0">
              <a:buNone/>
            </a:pPr>
            <a:endParaRPr lang="en-US" sz="600" b="1" i="1" dirty="0"/>
          </a:p>
          <a:p>
            <a:pPr marL="228596" indent="0">
              <a:buNone/>
            </a:pPr>
            <a:r>
              <a:rPr lang="en-US" sz="1400" i="1" u="sng" dirty="0"/>
              <a:t>A detailed program model </a:t>
            </a:r>
            <a:r>
              <a:rPr lang="en-US" sz="1400" b="1" i="1" u="sng" dirty="0"/>
              <a:t>“The Career Academy”       </a:t>
            </a:r>
            <a:r>
              <a:rPr lang="en-US" sz="1400" i="1" u="sng" dirty="0"/>
              <a:t>CTE Redesign Efforts/HF2392</a:t>
            </a:r>
          </a:p>
          <a:p>
            <a:pPr marL="514346" indent="-285750"/>
            <a:r>
              <a:rPr lang="en-US" sz="1400" dirty="0"/>
              <a:t>Built on the program of study &amp; integrated into the program approval process</a:t>
            </a:r>
            <a:endParaRPr lang="en-US" sz="1200" dirty="0"/>
          </a:p>
          <a:p>
            <a:pPr marL="514346" indent="-285750"/>
            <a:r>
              <a:rPr lang="en-US" sz="1400" b="1" dirty="0"/>
              <a:t>The Career Academy integrates several Iowa-specific programs and initiatives</a:t>
            </a:r>
          </a:p>
          <a:p>
            <a:pPr marL="971546" lvl="1" indent="-285750"/>
            <a:r>
              <a:rPr lang="en-US" sz="1400" i="1" dirty="0"/>
              <a:t>ICAP, WBL, Industry Standards, Concurrent Enrollment…and more.</a:t>
            </a:r>
            <a:endParaRPr lang="en-US" sz="1400" b="1" dirty="0"/>
          </a:p>
          <a:p>
            <a:pPr marL="514346" indent="-285750"/>
            <a:r>
              <a:rPr lang="en-US" sz="1400" b="1" dirty="0"/>
              <a:t>Flexibility of the delivery system</a:t>
            </a:r>
          </a:p>
          <a:p>
            <a:pPr marL="971546" lvl="1" indent="-285750"/>
            <a:r>
              <a:rPr lang="en-US" sz="1400" i="1" dirty="0"/>
              <a:t>Regional Center, High School, High School (shared), Community College</a:t>
            </a:r>
            <a:endParaRPr lang="en-US" sz="1400" b="1" dirty="0"/>
          </a:p>
          <a:p>
            <a:pPr marL="685796" lvl="1" indent="0">
              <a:buNone/>
            </a:pPr>
            <a:endParaRPr lang="en-US" sz="1050" b="1" dirty="0"/>
          </a:p>
          <a:p>
            <a:pPr marL="228596" indent="0">
              <a:buNone/>
            </a:pPr>
            <a:r>
              <a:rPr lang="en-US" sz="1400" b="1" dirty="0"/>
              <a:t>Career Academies are an Invaluable Experience!</a:t>
            </a:r>
          </a:p>
          <a:p>
            <a:pPr marL="228596" indent="0">
              <a:buNone/>
            </a:pPr>
            <a:endParaRPr lang="en-US" sz="1400" b="1" dirty="0"/>
          </a:p>
          <a:p>
            <a:pPr marL="685796" lvl="1" indent="0">
              <a:buNone/>
            </a:pPr>
            <a:endParaRPr lang="en-US" sz="1400" i="1" dirty="0"/>
          </a:p>
          <a:p>
            <a:pPr marL="971546" lvl="1" indent="-285750"/>
            <a:endParaRPr lang="en-US" sz="1400" b="1" dirty="0"/>
          </a:p>
          <a:p>
            <a:pPr marL="685796" lvl="1" indent="0">
              <a:buNone/>
            </a:pPr>
            <a:endParaRPr lang="en-US" sz="1400" i="1" dirty="0"/>
          </a:p>
          <a:p>
            <a:pPr marL="514346" indent="-285750"/>
            <a:endParaRPr lang="en-US" sz="1400" i="1" dirty="0"/>
          </a:p>
          <a:p>
            <a:pPr marL="685796" lvl="1" indent="0">
              <a:buNone/>
            </a:pPr>
            <a:endParaRPr lang="en-US" sz="1200" i="1" dirty="0"/>
          </a:p>
          <a:p>
            <a:pPr marL="514346" indent="-285750"/>
            <a:endParaRPr lang="en-US" sz="1400" i="1" dirty="0"/>
          </a:p>
          <a:p>
            <a:pPr marL="514346" indent="-285750"/>
            <a:endParaRPr lang="en-US" sz="1400" i="1" dirty="0"/>
          </a:p>
        </p:txBody>
      </p:sp>
      <p:pic>
        <p:nvPicPr>
          <p:cNvPr id="3" name="Picture 2">
            <a:extLst>
              <a:ext uri="{FF2B5EF4-FFF2-40B4-BE49-F238E27FC236}">
                <a16:creationId xmlns:a16="http://schemas.microsoft.com/office/drawing/2014/main" id="{983AAE05-2F8B-49B4-8AA0-1E844F68B7C7}"/>
              </a:ext>
            </a:extLst>
          </p:cNvPr>
          <p:cNvPicPr>
            <a:picLocks noChangeAspect="1"/>
          </p:cNvPicPr>
          <p:nvPr/>
        </p:nvPicPr>
        <p:blipFill>
          <a:blip r:embed="rId4"/>
          <a:stretch>
            <a:fillRect/>
          </a:stretch>
        </p:blipFill>
        <p:spPr>
          <a:xfrm>
            <a:off x="768168" y="1661230"/>
            <a:ext cx="1880698" cy="3835148"/>
          </a:xfrm>
          <a:prstGeom prst="rect">
            <a:avLst/>
          </a:prstGeom>
        </p:spPr>
      </p:pic>
      <p:sp>
        <p:nvSpPr>
          <p:cNvPr id="10" name="Arrow: Notched Right 9">
            <a:extLst>
              <a:ext uri="{FF2B5EF4-FFF2-40B4-BE49-F238E27FC236}">
                <a16:creationId xmlns:a16="http://schemas.microsoft.com/office/drawing/2014/main" id="{12AEB9A8-B44E-4AC4-8383-DDBEF72FA1C7}"/>
              </a:ext>
            </a:extLst>
          </p:cNvPr>
          <p:cNvSpPr/>
          <p:nvPr/>
        </p:nvSpPr>
        <p:spPr>
          <a:xfrm>
            <a:off x="7850883" y="3008495"/>
            <a:ext cx="159798" cy="1065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862FCA6-C23F-4000-840C-D66DCB314CCD}"/>
              </a:ext>
            </a:extLst>
          </p:cNvPr>
          <p:cNvSpPr/>
          <p:nvPr/>
        </p:nvSpPr>
        <p:spPr>
          <a:xfrm>
            <a:off x="-245919" y="5668397"/>
            <a:ext cx="3710247" cy="711413"/>
          </a:xfrm>
          <a:prstGeom prst="rect">
            <a:avLst/>
          </a:prstGeom>
        </p:spPr>
        <p:txBody>
          <a:bodyPr wrap="square">
            <a:spAutoFit/>
          </a:bodyPr>
          <a:lstStyle/>
          <a:p>
            <a:pPr marL="228596" lvl="0" algn="ctr">
              <a:lnSpc>
                <a:spcPct val="115000"/>
              </a:lnSpc>
              <a:spcBef>
                <a:spcPts val="800"/>
              </a:spcBef>
              <a:buClr>
                <a:srgbClr val="00457A"/>
              </a:buClr>
              <a:buSzPts val="1500"/>
            </a:pPr>
            <a:r>
              <a:rPr lang="en-US" sz="1200" b="1" dirty="0">
                <a:solidFill>
                  <a:schemeClr val="bg1"/>
                </a:solidFill>
              </a:rPr>
              <a:t>A CTE program must meet specific requirements outlined in IAC 281-46.11                                            to be designated as a Career Academy</a:t>
            </a:r>
            <a:endParaRPr lang="en-US" sz="1200" b="1" i="1" dirty="0">
              <a:solidFill>
                <a:schemeClr val="bg1"/>
              </a:solidFill>
            </a:endParaRPr>
          </a:p>
        </p:txBody>
      </p:sp>
      <p:sp>
        <p:nvSpPr>
          <p:cNvPr id="13" name="TextBox 12">
            <a:extLst>
              <a:ext uri="{FF2B5EF4-FFF2-40B4-BE49-F238E27FC236}">
                <a16:creationId xmlns:a16="http://schemas.microsoft.com/office/drawing/2014/main" id="{C0B4E93A-A109-4FCD-9499-D8158FB8DC37}"/>
              </a:ext>
            </a:extLst>
          </p:cNvPr>
          <p:cNvSpPr txBox="1"/>
          <p:nvPr/>
        </p:nvSpPr>
        <p:spPr>
          <a:xfrm>
            <a:off x="4438836" y="5431312"/>
            <a:ext cx="7624188" cy="738664"/>
          </a:xfrm>
          <a:prstGeom prst="rect">
            <a:avLst/>
          </a:prstGeom>
          <a:noFill/>
        </p:spPr>
        <p:txBody>
          <a:bodyPr wrap="square" rtlCol="0">
            <a:spAutoFit/>
          </a:bodyPr>
          <a:lstStyle/>
          <a:p>
            <a:pPr marL="228596" indent="0">
              <a:buNone/>
            </a:pPr>
            <a:r>
              <a:rPr lang="en-US" i="1" dirty="0"/>
              <a:t>"The Business Academy definitely assured me that I wanted to study business. </a:t>
            </a:r>
          </a:p>
          <a:p>
            <a:pPr marL="228596" indent="0">
              <a:buNone/>
            </a:pPr>
            <a:r>
              <a:rPr lang="en-US" i="1" dirty="0"/>
              <a:t>Once I realized what classes I enjoyed it was very easy to explore careers related </a:t>
            </a:r>
          </a:p>
          <a:p>
            <a:pPr marL="228596" indent="0">
              <a:buNone/>
            </a:pPr>
            <a:r>
              <a:rPr lang="en-US" i="1" dirty="0"/>
              <a:t>to those classes, specifically business and accounting.” – Brooke Stout, WHS 2018</a:t>
            </a:r>
            <a:endParaRPr lang="en-US" sz="1100" b="1" i="1" dirty="0"/>
          </a:p>
        </p:txBody>
      </p:sp>
    </p:spTree>
    <p:extLst>
      <p:ext uri="{BB962C8B-B14F-4D97-AF65-F5344CB8AC3E}">
        <p14:creationId xmlns:p14="http://schemas.microsoft.com/office/powerpoint/2010/main" val="691808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195309" y="1671208"/>
            <a:ext cx="3124940" cy="383514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FFFFFF"/>
              </a:buClr>
              <a:buSzPts val="3200"/>
              <a:buFont typeface="Roboto"/>
              <a:buNone/>
            </a:pPr>
            <a:r>
              <a:rPr lang="en-US" sz="2000" b="1" dirty="0"/>
              <a:t>Cohesive CTE System</a:t>
            </a:r>
            <a:br>
              <a:rPr lang="en-US" sz="1800" b="1" dirty="0"/>
            </a:br>
            <a:br>
              <a:rPr lang="en-US" sz="1800" b="1" dirty="0"/>
            </a:br>
            <a:br>
              <a:rPr lang="en-US" sz="2000" dirty="0"/>
            </a:br>
            <a:r>
              <a:rPr lang="en-US" sz="2000" i="1" dirty="0"/>
              <a:t>ALL</a:t>
            </a:r>
            <a:r>
              <a:rPr lang="en-US" sz="2000" dirty="0"/>
              <a:t> </a:t>
            </a:r>
            <a:r>
              <a:rPr lang="en-US" sz="2000" i="1" dirty="0"/>
              <a:t>learners can flow seamlessly to the right program at the right time, with the necessary skills needed on their path to a career.</a:t>
            </a:r>
            <a:endParaRPr sz="2000" i="1" dirty="0"/>
          </a:p>
        </p:txBody>
      </p:sp>
      <p:sp>
        <p:nvSpPr>
          <p:cNvPr id="2" name="TextBox 1">
            <a:extLst>
              <a:ext uri="{FF2B5EF4-FFF2-40B4-BE49-F238E27FC236}">
                <a16:creationId xmlns:a16="http://schemas.microsoft.com/office/drawing/2014/main" id="{0FCBA82E-B165-4809-9001-3CC463AEB246}"/>
              </a:ext>
            </a:extLst>
          </p:cNvPr>
          <p:cNvSpPr txBox="1"/>
          <p:nvPr/>
        </p:nvSpPr>
        <p:spPr>
          <a:xfrm>
            <a:off x="4082934" y="6441440"/>
            <a:ext cx="6138026" cy="307777"/>
          </a:xfrm>
          <a:prstGeom prst="rect">
            <a:avLst/>
          </a:prstGeom>
          <a:noFill/>
        </p:spPr>
        <p:txBody>
          <a:bodyPr wrap="square" rtlCol="0">
            <a:spAutoFit/>
          </a:bodyPr>
          <a:lstStyle/>
          <a:p>
            <a:r>
              <a:rPr lang="en-US" b="1" dirty="0">
                <a:solidFill>
                  <a:schemeClr val="bg1">
                    <a:lumMod val="50000"/>
                  </a:schemeClr>
                </a:solidFill>
              </a:rPr>
              <a:t>IOWA DEPARTMENT OF EDUCATION</a:t>
            </a:r>
          </a:p>
        </p:txBody>
      </p:sp>
      <p:pic>
        <p:nvPicPr>
          <p:cNvPr id="4" name="Picture 3">
            <a:extLst>
              <a:ext uri="{FF2B5EF4-FFF2-40B4-BE49-F238E27FC236}">
                <a16:creationId xmlns:a16="http://schemas.microsoft.com/office/drawing/2014/main" id="{0615C30E-D162-4A21-BE40-C473C9BF2A5C}"/>
              </a:ext>
            </a:extLst>
          </p:cNvPr>
          <p:cNvPicPr>
            <a:picLocks noChangeAspect="1"/>
          </p:cNvPicPr>
          <p:nvPr/>
        </p:nvPicPr>
        <p:blipFill>
          <a:blip r:embed="rId3"/>
          <a:stretch>
            <a:fillRect/>
          </a:stretch>
        </p:blipFill>
        <p:spPr>
          <a:xfrm>
            <a:off x="1101450" y="191931"/>
            <a:ext cx="1150803" cy="1150803"/>
          </a:xfrm>
          <a:prstGeom prst="rect">
            <a:avLst/>
          </a:prstGeom>
        </p:spPr>
      </p:pic>
      <p:sp>
        <p:nvSpPr>
          <p:cNvPr id="6" name="Google Shape;43;p6">
            <a:extLst>
              <a:ext uri="{FF2B5EF4-FFF2-40B4-BE49-F238E27FC236}">
                <a16:creationId xmlns:a16="http://schemas.microsoft.com/office/drawing/2014/main" id="{3823B6EF-5FBC-4AF1-8375-304F6A774E9E}"/>
              </a:ext>
            </a:extLst>
          </p:cNvPr>
          <p:cNvSpPr txBox="1">
            <a:spLocks noGrp="1"/>
          </p:cNvSpPr>
          <p:nvPr>
            <p:ph type="body" idx="1"/>
          </p:nvPr>
        </p:nvSpPr>
        <p:spPr>
          <a:xfrm>
            <a:off x="3453414" y="191930"/>
            <a:ext cx="8543277" cy="6249509"/>
          </a:xfrm>
          <a:prstGeom prst="rect">
            <a:avLst/>
          </a:prstGeom>
          <a:noFill/>
          <a:ln>
            <a:noFill/>
          </a:ln>
        </p:spPr>
        <p:txBody>
          <a:bodyPr spcFirstLastPara="1" wrap="square" lIns="121900" tIns="121900" rIns="121900" bIns="121900" anchor="t" anchorCtr="0">
            <a:noAutofit/>
          </a:bodyPr>
          <a:lstStyle/>
          <a:p>
            <a:pPr marL="228596" indent="0" algn="ctr">
              <a:buNone/>
            </a:pPr>
            <a:r>
              <a:rPr lang="en-US" sz="2000" b="1" dirty="0"/>
              <a:t>Regional Planning Partnerships “RPPs”</a:t>
            </a:r>
          </a:p>
          <a:p>
            <a:pPr marL="228596" indent="0" algn="ctr">
              <a:buNone/>
            </a:pPr>
            <a:r>
              <a:rPr lang="en-US" sz="1400" i="1" dirty="0"/>
              <a:t>Aligned to Iowa’s 15 Community Colleges to support school districts in developing the best approaches for delivering high-quality CTE and expanding college credit opportunities for high school students.</a:t>
            </a:r>
          </a:p>
          <a:p>
            <a:pPr marL="228596" indent="0">
              <a:buNone/>
            </a:pPr>
            <a:endParaRPr lang="en-US" sz="1400" i="1" dirty="0"/>
          </a:p>
          <a:p>
            <a:pPr marL="228596" indent="0">
              <a:buNone/>
            </a:pPr>
            <a:endParaRPr lang="en-US" sz="1400" i="1" dirty="0"/>
          </a:p>
          <a:p>
            <a:pPr marL="228596" indent="0">
              <a:buNone/>
            </a:pPr>
            <a:r>
              <a:rPr lang="en-US" sz="1400" b="1" dirty="0"/>
              <a:t>Key Functions:</a:t>
            </a:r>
          </a:p>
          <a:p>
            <a:pPr marL="514346" indent="-285750"/>
            <a:r>
              <a:rPr lang="en-US" sz="1400" i="1" dirty="0"/>
              <a:t>Promote </a:t>
            </a:r>
            <a:r>
              <a:rPr lang="en-US" sz="1400" b="1" i="1" dirty="0"/>
              <a:t>college &amp; career readiness</a:t>
            </a:r>
          </a:p>
          <a:p>
            <a:pPr marL="514346" indent="-285750"/>
            <a:r>
              <a:rPr lang="en-US" sz="1400" i="1" dirty="0"/>
              <a:t>Promote </a:t>
            </a:r>
            <a:r>
              <a:rPr lang="en-US" sz="1400" b="1" i="1" dirty="0"/>
              <a:t>high-quality integrated </a:t>
            </a:r>
            <a:r>
              <a:rPr lang="en-US" sz="1400" i="1" dirty="0"/>
              <a:t>CTE programs</a:t>
            </a:r>
          </a:p>
          <a:p>
            <a:pPr marL="514346" indent="-285750"/>
            <a:r>
              <a:rPr lang="en-US" sz="1400" i="1" dirty="0"/>
              <a:t>Promote the continuum of </a:t>
            </a:r>
            <a:r>
              <a:rPr lang="en-US" sz="1400" b="1" i="1" dirty="0"/>
              <a:t>WBL</a:t>
            </a:r>
            <a:r>
              <a:rPr lang="en-US" sz="1400" i="1" dirty="0"/>
              <a:t> experience</a:t>
            </a:r>
          </a:p>
          <a:p>
            <a:pPr marL="514346" indent="-285750"/>
            <a:r>
              <a:rPr lang="en-US" sz="1400" i="1" dirty="0"/>
              <a:t>Promote CTE alignment with </a:t>
            </a:r>
            <a:r>
              <a:rPr lang="en-US" sz="1400" b="1" i="1" dirty="0"/>
              <a:t>regional workforce needs</a:t>
            </a:r>
          </a:p>
          <a:p>
            <a:pPr marL="514346" indent="-285750"/>
            <a:r>
              <a:rPr lang="en-US" sz="1400" i="1" dirty="0"/>
              <a:t>Coordinate local and/or </a:t>
            </a:r>
            <a:r>
              <a:rPr lang="en-US" sz="1400" b="1" i="1" dirty="0"/>
              <a:t>regional advisory councils </a:t>
            </a:r>
          </a:p>
          <a:p>
            <a:pPr marL="514346" indent="-285750"/>
            <a:r>
              <a:rPr lang="en-US" sz="1400" i="1" dirty="0"/>
              <a:t>Provide for increased and equitable access to high-quality CTE </a:t>
            </a:r>
            <a:r>
              <a:rPr lang="en-US" sz="1400" b="1" i="1" dirty="0"/>
              <a:t>Career Academy </a:t>
            </a:r>
            <a:r>
              <a:rPr lang="en-US" sz="1400" i="1" dirty="0"/>
              <a:t>Programs through the planning and development of a system of </a:t>
            </a:r>
            <a:r>
              <a:rPr lang="en-US" sz="1400" b="1" i="1" dirty="0"/>
              <a:t>Regional Centers</a:t>
            </a:r>
            <a:r>
              <a:rPr lang="en-US" sz="1400" i="1" dirty="0"/>
              <a:t>.</a:t>
            </a:r>
          </a:p>
          <a:p>
            <a:pPr marL="228596" indent="0">
              <a:buNone/>
            </a:pPr>
            <a:endParaRPr lang="en-US" sz="1000" i="1" dirty="0"/>
          </a:p>
          <a:p>
            <a:pPr marL="228596" indent="0">
              <a:buNone/>
            </a:pPr>
            <a:r>
              <a:rPr lang="en-US" sz="1600" i="1" dirty="0"/>
              <a:t>…..the key to RPP success is collaboration and having strong membership. Things such as professional development, training and equipment upgrades may sound small, but they can add up to make a large impact on today’s CTE students and tomorrow’s future skilled workforce. – </a:t>
            </a:r>
            <a:r>
              <a:rPr lang="en-US" sz="1200" i="1" dirty="0"/>
              <a:t>Marta Brooks, Coordinator RPP 9 &amp; Murray Fenn, Coordinator RPPs 13 and 14.</a:t>
            </a:r>
          </a:p>
        </p:txBody>
      </p:sp>
      <p:graphicFrame>
        <p:nvGraphicFramePr>
          <p:cNvPr id="5" name="Diagram 4">
            <a:extLst>
              <a:ext uri="{FF2B5EF4-FFF2-40B4-BE49-F238E27FC236}">
                <a16:creationId xmlns:a16="http://schemas.microsoft.com/office/drawing/2014/main" id="{84C41DF5-E376-4005-9416-6E6D717717F4}"/>
              </a:ext>
            </a:extLst>
          </p:cNvPr>
          <p:cNvGraphicFramePr/>
          <p:nvPr>
            <p:extLst>
              <p:ext uri="{D42A27DB-BD31-4B8C-83A1-F6EECF244321}">
                <p14:modId xmlns:p14="http://schemas.microsoft.com/office/powerpoint/2010/main" val="4180920911"/>
              </p:ext>
            </p:extLst>
          </p:nvPr>
        </p:nvGraphicFramePr>
        <p:xfrm>
          <a:off x="7921150" y="1472047"/>
          <a:ext cx="4599619" cy="26138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2A7C5C77-C959-4845-9443-C7A05275049F}"/>
              </a:ext>
            </a:extLst>
          </p:cNvPr>
          <p:cNvSpPr txBox="1"/>
          <p:nvPr/>
        </p:nvSpPr>
        <p:spPr>
          <a:xfrm>
            <a:off x="9712171" y="2414726"/>
            <a:ext cx="1127464" cy="738664"/>
          </a:xfrm>
          <a:prstGeom prst="rect">
            <a:avLst/>
          </a:prstGeom>
          <a:noFill/>
        </p:spPr>
        <p:txBody>
          <a:bodyPr wrap="square" rtlCol="0">
            <a:spAutoFit/>
          </a:bodyPr>
          <a:lstStyle/>
          <a:p>
            <a:pPr algn="ctr"/>
            <a:r>
              <a:rPr lang="en-US" b="1" dirty="0">
                <a:solidFill>
                  <a:schemeClr val="accent3"/>
                </a:solidFill>
              </a:rPr>
              <a:t>Support delivery of CTE</a:t>
            </a:r>
          </a:p>
        </p:txBody>
      </p:sp>
    </p:spTree>
    <p:extLst>
      <p:ext uri="{BB962C8B-B14F-4D97-AF65-F5344CB8AC3E}">
        <p14:creationId xmlns:p14="http://schemas.microsoft.com/office/powerpoint/2010/main" val="4134845655"/>
      </p:ext>
    </p:extLst>
  </p:cSld>
  <p:clrMapOvr>
    <a:masterClrMapping/>
  </p:clrMapOvr>
</p:sld>
</file>

<file path=ppt/theme/theme1.xml><?xml version="1.0" encoding="utf-8"?>
<a:theme xmlns:a="http://schemas.openxmlformats.org/drawingml/2006/main" name="IDOE Blue Template">
  <a:themeElements>
    <a:clrScheme name="IDOE">
      <a:dk1>
        <a:srgbClr val="000000"/>
      </a:dk1>
      <a:lt1>
        <a:srgbClr val="FFFFFF"/>
      </a:lt1>
      <a:dk2>
        <a:srgbClr val="022A56"/>
      </a:dk2>
      <a:lt2>
        <a:srgbClr val="F2F2F2"/>
      </a:lt2>
      <a:accent1>
        <a:srgbClr val="022A56"/>
      </a:accent1>
      <a:accent2>
        <a:srgbClr val="3477B2"/>
      </a:accent2>
      <a:accent3>
        <a:srgbClr val="00457A"/>
      </a:accent3>
      <a:accent4>
        <a:srgbClr val="3477B2"/>
      </a:accent4>
      <a:accent5>
        <a:srgbClr val="FBE564"/>
      </a:accent5>
      <a:accent6>
        <a:srgbClr val="BDD9DE"/>
      </a:accent6>
      <a:hlink>
        <a:srgbClr val="022A56"/>
      </a:hlink>
      <a:folHlink>
        <a:srgbClr val="022A5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1389</TotalTime>
  <Words>1795</Words>
  <Application>Microsoft Office PowerPoint</Application>
  <PresentationFormat>Widescreen</PresentationFormat>
  <Paragraphs>158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Roboto</vt:lpstr>
      <vt:lpstr>Century Gothic</vt:lpstr>
      <vt:lpstr>Arial</vt:lpstr>
      <vt:lpstr>Calibri</vt:lpstr>
      <vt:lpstr>IDOE Blue Template</vt:lpstr>
      <vt:lpstr>Statewide Impact with a Future Focus:  Career &amp; Technical Education Initiatives at the Iowa Department of Education</vt:lpstr>
      <vt:lpstr> </vt:lpstr>
      <vt:lpstr>Cohesive CTE System:   ALL learners can flow seamlessly to the right program at the right time, with the necessary skills needed on their path to a career.</vt:lpstr>
      <vt:lpstr>PowerPoint Presentation</vt:lpstr>
      <vt:lpstr> Over 30 CCTCs  10 Community Colleges  60 High Schools    </vt:lpstr>
      <vt:lpstr>   Cohesive CTE System              </vt:lpstr>
      <vt:lpstr>   CTE Career Pathways              </vt:lpstr>
      <vt:lpstr>Cohesive CTE System   </vt:lpstr>
      <vt:lpstr>Cohesive CTE System   ALL learners can flow seamlessly to the right program at the right time, with the necessary skills needed on their path to a career.</vt:lpstr>
      <vt:lpstr>22 in operation Fall 22’  5 will open in the next few  years  Served close to 22,500 high school students (2017-2022)  125 school districts served  170 Career Academies (AY21) </vt:lpstr>
      <vt:lpstr>Cohesive CTE System   RPPs plan for the strategic development of regional centers with the purpose of achieving equitable access to high-quality CTE and concurrent enrollment opportunities for all students.</vt:lpstr>
      <vt:lpstr>Cohesive CTE System   ALL learners can flow seamlessly to the right program at the right time, with the necessary skills needed on their path to a care     *Established in 2019 through the reauthorization of the Secure an Advanced Vision for Education (SAVE) fund that extends a statewide penny tax for school infrastructure through 2051. </vt:lpstr>
      <vt:lpstr>Cohesive CTE System   ALL learners can flow seamlessly to the right program at the right time, with the necessary skills needed on their path to a career.</vt:lpstr>
      <vt:lpstr>DIVISION OF COMMUNITY COLLEGES &amp; WORKFORCE PREPARATION   Jen Rathje, Consultant jennifer.rathje@iowa.gov 515.326.5389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Jepsen, Alison [IDOE]</dc:creator>
  <cp:lastModifiedBy>Rathje, Jen</cp:lastModifiedBy>
  <cp:revision>82</cp:revision>
  <dcterms:modified xsi:type="dcterms:W3CDTF">2022-09-16T17:38:17Z</dcterms:modified>
</cp:coreProperties>
</file>